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theme/theme11.xml" ContentType="application/vnd.openxmlformats-officedocument.theme+xml"/>
  <Override PartName="/ppt/slideLayouts/slideLayout52.xml" ContentType="application/vnd.openxmlformats-officedocument.presentationml.slideLayout+xml"/>
  <Override PartName="/ppt/theme/theme12.xml" ContentType="application/vnd.openxmlformats-officedocument.theme+xml"/>
  <Override PartName="/ppt/slideLayouts/slideLayout5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6" r:id="rId1"/>
    <p:sldMasterId id="2147483718" r:id="rId2"/>
    <p:sldMasterId id="2147483720" r:id="rId3"/>
    <p:sldMasterId id="2147483722" r:id="rId4"/>
    <p:sldMasterId id="2147483660" r:id="rId5"/>
    <p:sldMasterId id="2147483672" r:id="rId6"/>
    <p:sldMasterId id="2147483684" r:id="rId7"/>
    <p:sldMasterId id="2147483696" r:id="rId8"/>
    <p:sldMasterId id="2147483708" r:id="rId9"/>
    <p:sldMasterId id="2147483724" r:id="rId10"/>
    <p:sldMasterId id="2147483726" r:id="rId11"/>
    <p:sldMasterId id="2147483728" r:id="rId12"/>
    <p:sldMasterId id="2147483730" r:id="rId13"/>
  </p:sldMasterIdLst>
  <p:notesMasterIdLst>
    <p:notesMasterId r:id="rId35"/>
  </p:notesMasterIdLst>
  <p:handoutMasterIdLst>
    <p:handoutMasterId r:id="rId36"/>
  </p:handoutMasterIdLst>
  <p:sldIdLst>
    <p:sldId id="267" r:id="rId14"/>
    <p:sldId id="292" r:id="rId15"/>
    <p:sldId id="268" r:id="rId16"/>
    <p:sldId id="281" r:id="rId17"/>
    <p:sldId id="282" r:id="rId18"/>
    <p:sldId id="283" r:id="rId19"/>
    <p:sldId id="269" r:id="rId20"/>
    <p:sldId id="287" r:id="rId21"/>
    <p:sldId id="288" r:id="rId22"/>
    <p:sldId id="289" r:id="rId23"/>
    <p:sldId id="290" r:id="rId24"/>
    <p:sldId id="271" r:id="rId25"/>
    <p:sldId id="277" r:id="rId26"/>
    <p:sldId id="278" r:id="rId27"/>
    <p:sldId id="279" r:id="rId28"/>
    <p:sldId id="285" r:id="rId29"/>
    <p:sldId id="280" r:id="rId30"/>
    <p:sldId id="286" r:id="rId31"/>
    <p:sldId id="284" r:id="rId32"/>
    <p:sldId id="291" r:id="rId33"/>
    <p:sldId id="276" r:id="rId3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32C"/>
    <a:srgbClr val="008D7F"/>
    <a:srgbClr val="EAE2DD"/>
    <a:srgbClr val="7C6A55"/>
    <a:srgbClr val="D79415"/>
    <a:srgbClr val="9992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836" autoAdjust="0"/>
  </p:normalViewPr>
  <p:slideViewPr>
    <p:cSldViewPr snapToGrid="0">
      <p:cViewPr varScale="1">
        <p:scale>
          <a:sx n="85" d="100"/>
          <a:sy n="85" d="100"/>
        </p:scale>
        <p:origin x="1452" y="96"/>
      </p:cViewPr>
      <p:guideLst/>
    </p:cSldViewPr>
  </p:slideViewPr>
  <p:outlineViewPr>
    <p:cViewPr>
      <p:scale>
        <a:sx n="33" d="100"/>
        <a:sy n="33" d="100"/>
      </p:scale>
      <p:origin x="0" y="-8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C3C8C64-103B-4AD8-AEB3-5DC457F7685C}" type="datetimeFigureOut">
              <a:rPr lang="en-CA" smtClean="0"/>
              <a:t>30/08/2018</a:t>
            </a:fld>
            <a:endParaRPr lang="en-CA"/>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1BC9844A-6956-454B-8803-B2F466A9E70A}" type="slidenum">
              <a:rPr lang="en-CA" smtClean="0"/>
              <a:t>‹#›</a:t>
            </a:fld>
            <a:endParaRPr lang="en-CA"/>
          </a:p>
        </p:txBody>
      </p:sp>
    </p:spTree>
    <p:extLst>
      <p:ext uri="{BB962C8B-B14F-4D97-AF65-F5344CB8AC3E}">
        <p14:creationId xmlns:p14="http://schemas.microsoft.com/office/powerpoint/2010/main" val="2995829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71C1D2D-8685-48D0-87C4-E83318B75926}" type="datetimeFigureOut">
              <a:rPr lang="en-CA" smtClean="0"/>
              <a:t>30/08/2018</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22DC180-2307-47BB-9828-008E31DD93F0}" type="slidenum">
              <a:rPr lang="en-CA" smtClean="0"/>
              <a:t>‹#›</a:t>
            </a:fld>
            <a:endParaRPr lang="en-CA"/>
          </a:p>
        </p:txBody>
      </p:sp>
    </p:spTree>
    <p:extLst>
      <p:ext uri="{BB962C8B-B14F-4D97-AF65-F5344CB8AC3E}">
        <p14:creationId xmlns:p14="http://schemas.microsoft.com/office/powerpoint/2010/main" val="489429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22DC180-2307-47BB-9828-008E31DD93F0}" type="slidenum">
              <a:rPr lang="en-CA" smtClean="0"/>
              <a:t>1</a:t>
            </a:fld>
            <a:endParaRPr lang="en-CA"/>
          </a:p>
        </p:txBody>
      </p:sp>
    </p:spTree>
    <p:extLst>
      <p:ext uri="{BB962C8B-B14F-4D97-AF65-F5344CB8AC3E}">
        <p14:creationId xmlns:p14="http://schemas.microsoft.com/office/powerpoint/2010/main" val="146843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37">
              <a:spcBef>
                <a:spcPct val="0"/>
              </a:spcBef>
              <a:defRPr/>
            </a:pPr>
            <a:endParaRPr lang="en-CA" dirty="0"/>
          </a:p>
        </p:txBody>
      </p:sp>
      <p:sp>
        <p:nvSpPr>
          <p:cNvPr id="4" name="Slide Number Placeholder 3"/>
          <p:cNvSpPr>
            <a:spLocks noGrp="1"/>
          </p:cNvSpPr>
          <p:nvPr>
            <p:ph type="sldNum" sz="quarter" idx="10"/>
          </p:nvPr>
        </p:nvSpPr>
        <p:spPr/>
        <p:txBody>
          <a:bodyPr/>
          <a:lstStyle/>
          <a:p>
            <a:fld id="{822DC180-2307-47BB-9828-008E31DD93F0}" type="slidenum">
              <a:rPr lang="en-CA" smtClean="0"/>
              <a:t>10</a:t>
            </a:fld>
            <a:endParaRPr lang="en-CA"/>
          </a:p>
        </p:txBody>
      </p:sp>
    </p:spTree>
    <p:extLst>
      <p:ext uri="{BB962C8B-B14F-4D97-AF65-F5344CB8AC3E}">
        <p14:creationId xmlns:p14="http://schemas.microsoft.com/office/powerpoint/2010/main" val="2711804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37">
              <a:spcBef>
                <a:spcPct val="0"/>
              </a:spcBef>
              <a:defRPr/>
            </a:pPr>
            <a:r>
              <a:rPr lang="en-CA" dirty="0" smtClean="0"/>
              <a:t>The OIPC released an investigation report in December 2015 that looked into the health sector’s preparedness for mandatory</a:t>
            </a:r>
            <a:r>
              <a:rPr lang="en-CA" baseline="0" dirty="0" smtClean="0"/>
              <a:t> breach notification and reporting requirements. The office notes in the investigation that custodian’s have breach response policies and protocols in place when reviewing privacy impact assessments. The report recommends that not only should custodians have written breach response policies and procedures, but staff should be made aware of their obligations under these policies, which now need to consider the mandatory breach notification requirements under HIA.</a:t>
            </a:r>
            <a:endParaRPr lang="en-CA" dirty="0"/>
          </a:p>
        </p:txBody>
      </p:sp>
      <p:sp>
        <p:nvSpPr>
          <p:cNvPr id="4" name="Slide Number Placeholder 3"/>
          <p:cNvSpPr>
            <a:spLocks noGrp="1"/>
          </p:cNvSpPr>
          <p:nvPr>
            <p:ph type="sldNum" sz="quarter" idx="10"/>
          </p:nvPr>
        </p:nvSpPr>
        <p:spPr/>
        <p:txBody>
          <a:bodyPr/>
          <a:lstStyle/>
          <a:p>
            <a:fld id="{822DC180-2307-47BB-9828-008E31DD93F0}" type="slidenum">
              <a:rPr lang="en-CA" smtClean="0"/>
              <a:t>11</a:t>
            </a:fld>
            <a:endParaRPr lang="en-CA"/>
          </a:p>
        </p:txBody>
      </p:sp>
    </p:spTree>
    <p:extLst>
      <p:ext uri="{BB962C8B-B14F-4D97-AF65-F5344CB8AC3E}">
        <p14:creationId xmlns:p14="http://schemas.microsoft.com/office/powerpoint/2010/main" val="188766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OIPC Key Steps in Responding to Privacy Breaches Guide</a:t>
            </a:r>
            <a:r>
              <a:rPr lang="en-CA" baseline="0" dirty="0" smtClean="0"/>
              <a:t> on at www.oipc.ab.ca outlines the four steps to respond to privacy breaches.</a:t>
            </a:r>
            <a:endParaRPr lang="en-CA" dirty="0" smtClean="0"/>
          </a:p>
          <a:p>
            <a:endParaRPr lang="en-CA" dirty="0"/>
          </a:p>
        </p:txBody>
      </p:sp>
      <p:sp>
        <p:nvSpPr>
          <p:cNvPr id="4" name="Slide Number Placeholder 3"/>
          <p:cNvSpPr>
            <a:spLocks noGrp="1"/>
          </p:cNvSpPr>
          <p:nvPr>
            <p:ph type="sldNum" sz="quarter" idx="10"/>
          </p:nvPr>
        </p:nvSpPr>
        <p:spPr/>
        <p:txBody>
          <a:bodyPr/>
          <a:lstStyle/>
          <a:p>
            <a:fld id="{822DC180-2307-47BB-9828-008E31DD93F0}" type="slidenum">
              <a:rPr lang="en-CA" smtClean="0"/>
              <a:t>12</a:t>
            </a:fld>
            <a:endParaRPr lang="en-CA"/>
          </a:p>
        </p:txBody>
      </p:sp>
    </p:spTree>
    <p:extLst>
      <p:ext uri="{BB962C8B-B14F-4D97-AF65-F5344CB8AC3E}">
        <p14:creationId xmlns:p14="http://schemas.microsoft.com/office/powerpoint/2010/main" val="693129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22DC180-2307-47BB-9828-008E31DD93F0}" type="slidenum">
              <a:rPr lang="en-CA" smtClean="0"/>
              <a:t>13</a:t>
            </a:fld>
            <a:endParaRPr lang="en-CA"/>
          </a:p>
        </p:txBody>
      </p:sp>
    </p:spTree>
    <p:extLst>
      <p:ext uri="{BB962C8B-B14F-4D97-AF65-F5344CB8AC3E}">
        <p14:creationId xmlns:p14="http://schemas.microsoft.com/office/powerpoint/2010/main" val="89591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is information is repeated from the slide on “Determining Risk of Harm”.</a:t>
            </a:r>
          </a:p>
          <a:p>
            <a:endParaRPr lang="en-CA" baseline="0" dirty="0" smtClean="0"/>
          </a:p>
          <a:p>
            <a:pPr>
              <a:lnSpc>
                <a:spcPct val="100000"/>
              </a:lnSpc>
              <a:spcBef>
                <a:spcPts val="0"/>
              </a:spcBef>
              <a:spcAft>
                <a:spcPts val="300"/>
              </a:spcAft>
            </a:pPr>
            <a:r>
              <a:rPr lang="en-CA" sz="1200" dirty="0" smtClean="0"/>
              <a:t>The </a:t>
            </a:r>
            <a:r>
              <a:rPr lang="en-CA" sz="1200" i="1" dirty="0" smtClean="0"/>
              <a:t>Health Information Regulation </a:t>
            </a:r>
            <a:r>
              <a:rPr lang="en-CA" sz="1200" dirty="0" smtClean="0"/>
              <a:t>requires custodians to consider all relevant factors when assessing risk, such as whether there is a reasonable basis to believe that health information:</a:t>
            </a:r>
          </a:p>
          <a:p>
            <a:pPr marL="457200" lvl="0" indent="-457200">
              <a:spcAft>
                <a:spcPts val="300"/>
              </a:spcAft>
              <a:buFont typeface="Arial" panose="020B0604020202020204" pitchFamily="34" charset="0"/>
              <a:buChar char="•"/>
            </a:pPr>
            <a:r>
              <a:rPr lang="en-CA" sz="1200" b="0" dirty="0" smtClean="0">
                <a:solidFill>
                  <a:schemeClr val="tx1">
                    <a:lumMod val="65000"/>
                    <a:lumOff val="35000"/>
                  </a:schemeClr>
                </a:solidFill>
              </a:rPr>
              <a:t>Has been or may be accessed by a person</a:t>
            </a:r>
          </a:p>
          <a:p>
            <a:pPr marL="457200" lvl="0" indent="-457200">
              <a:spcAft>
                <a:spcPts val="300"/>
              </a:spcAft>
              <a:buFont typeface="Arial" panose="020B0604020202020204" pitchFamily="34" charset="0"/>
              <a:buChar char="•"/>
            </a:pPr>
            <a:r>
              <a:rPr lang="en-CA" sz="1200" b="0" dirty="0" smtClean="0">
                <a:solidFill>
                  <a:schemeClr val="tx1">
                    <a:lumMod val="65000"/>
                    <a:lumOff val="35000"/>
                  </a:schemeClr>
                </a:solidFill>
              </a:rPr>
              <a:t>Has been or may be disclosed to a person</a:t>
            </a:r>
          </a:p>
          <a:p>
            <a:pPr marL="457200" lvl="0" indent="-457200">
              <a:spcAft>
                <a:spcPts val="300"/>
              </a:spcAft>
              <a:buFont typeface="Arial" panose="020B0604020202020204" pitchFamily="34" charset="0"/>
              <a:buChar char="•"/>
            </a:pPr>
            <a:r>
              <a:rPr lang="en-CA" sz="1200" b="0" dirty="0" smtClean="0">
                <a:solidFill>
                  <a:schemeClr val="tx1">
                    <a:lumMod val="65000"/>
                    <a:lumOff val="35000"/>
                  </a:schemeClr>
                </a:solidFill>
              </a:rPr>
              <a:t>Has been misused or will be misused</a:t>
            </a:r>
          </a:p>
          <a:p>
            <a:pPr marL="457200" lvl="0" indent="-457200">
              <a:spcAft>
                <a:spcPts val="300"/>
              </a:spcAft>
              <a:buFont typeface="Arial" panose="020B0604020202020204" pitchFamily="34" charset="0"/>
              <a:buChar char="•"/>
            </a:pPr>
            <a:r>
              <a:rPr lang="en-CA" sz="1200" b="0" dirty="0" smtClean="0">
                <a:solidFill>
                  <a:schemeClr val="tx1">
                    <a:lumMod val="65000"/>
                    <a:lumOff val="35000"/>
                  </a:schemeClr>
                </a:solidFill>
              </a:rPr>
              <a:t>Could be used for identity theft or to commit fraud</a:t>
            </a:r>
          </a:p>
          <a:p>
            <a:pPr marL="457200" lvl="0" indent="-457200">
              <a:spcAft>
                <a:spcPts val="300"/>
              </a:spcAft>
              <a:buFont typeface="Arial" panose="020B0604020202020204" pitchFamily="34" charset="0"/>
              <a:buChar char="•"/>
            </a:pPr>
            <a:r>
              <a:rPr lang="en-CA" sz="1200" b="0" dirty="0" smtClean="0">
                <a:solidFill>
                  <a:schemeClr val="tx1">
                    <a:lumMod val="65000"/>
                    <a:lumOff val="35000"/>
                  </a:schemeClr>
                </a:solidFill>
              </a:rPr>
              <a:t>Could cause embarrassment</a:t>
            </a:r>
          </a:p>
          <a:p>
            <a:pPr marL="457200" lvl="0" indent="-457200">
              <a:spcAft>
                <a:spcPts val="300"/>
              </a:spcAft>
              <a:buFont typeface="Arial" panose="020B0604020202020204" pitchFamily="34" charset="0"/>
              <a:buChar char="•"/>
            </a:pPr>
            <a:r>
              <a:rPr lang="en-CA" sz="1200" b="0" dirty="0" smtClean="0">
                <a:solidFill>
                  <a:schemeClr val="tx1">
                    <a:lumMod val="65000"/>
                    <a:lumOff val="35000"/>
                  </a:schemeClr>
                </a:solidFill>
              </a:rPr>
              <a:t>Could cause physical, mental or financial harm</a:t>
            </a:r>
          </a:p>
          <a:p>
            <a:pPr marL="457200" indent="-457200">
              <a:spcAft>
                <a:spcPts val="300"/>
              </a:spcAft>
              <a:buFont typeface="Arial" panose="020B0604020202020204" pitchFamily="34" charset="0"/>
              <a:buChar char="•"/>
            </a:pPr>
            <a:r>
              <a:rPr lang="en-CA" sz="1200" b="0" dirty="0" smtClean="0">
                <a:solidFill>
                  <a:schemeClr val="tx1">
                    <a:lumMod val="65000"/>
                    <a:lumOff val="35000"/>
                  </a:schemeClr>
                </a:solidFill>
              </a:rPr>
              <a:t>Could damage an individual’s reputation</a:t>
            </a:r>
            <a:endParaRPr lang="en-CA" sz="1200" b="0" dirty="0" smtClean="0">
              <a:solidFill>
                <a:schemeClr val="tx1">
                  <a:lumMod val="65000"/>
                  <a:lumOff val="35000"/>
                </a:schemeClr>
              </a:solidFill>
              <a:ea typeface="Times New Roman" panose="02020603050405020304" pitchFamily="18" charset="0"/>
              <a:cs typeface="Mangal" panose="02040503050203030202" pitchFamily="18" charset="0"/>
            </a:endParaRPr>
          </a:p>
          <a:p>
            <a:endParaRPr lang="en-CA" dirty="0"/>
          </a:p>
        </p:txBody>
      </p:sp>
      <p:sp>
        <p:nvSpPr>
          <p:cNvPr id="4" name="Slide Number Placeholder 3"/>
          <p:cNvSpPr>
            <a:spLocks noGrp="1"/>
          </p:cNvSpPr>
          <p:nvPr>
            <p:ph type="sldNum" sz="quarter" idx="10"/>
          </p:nvPr>
        </p:nvSpPr>
        <p:spPr/>
        <p:txBody>
          <a:bodyPr/>
          <a:lstStyle/>
          <a:p>
            <a:fld id="{822DC180-2307-47BB-9828-008E31DD93F0}" type="slidenum">
              <a:rPr lang="en-CA" smtClean="0"/>
              <a:t>14</a:t>
            </a:fld>
            <a:endParaRPr lang="en-CA"/>
          </a:p>
        </p:txBody>
      </p:sp>
    </p:spTree>
    <p:extLst>
      <p:ext uri="{BB962C8B-B14F-4D97-AF65-F5344CB8AC3E}">
        <p14:creationId xmlns:p14="http://schemas.microsoft.com/office/powerpoint/2010/main" val="2988451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2DC180-2307-47BB-9828-008E31DD93F0}" type="slidenum">
              <a:rPr lang="en-CA" smtClean="0"/>
              <a:t>15</a:t>
            </a:fld>
            <a:endParaRPr lang="en-CA"/>
          </a:p>
        </p:txBody>
      </p:sp>
    </p:spTree>
    <p:extLst>
      <p:ext uri="{BB962C8B-B14F-4D97-AF65-F5344CB8AC3E}">
        <p14:creationId xmlns:p14="http://schemas.microsoft.com/office/powerpoint/2010/main" val="3179092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smtClean="0">
                <a:solidFill>
                  <a:schemeClr val="tx1"/>
                </a:solidFill>
              </a:rPr>
              <a:t>This presentation does not go into detail</a:t>
            </a:r>
            <a:r>
              <a:rPr lang="en-CA" sz="1100" baseline="0" dirty="0" smtClean="0">
                <a:solidFill>
                  <a:schemeClr val="tx1"/>
                </a:solidFill>
              </a:rPr>
              <a:t> on how to notify the Minister of Health, since </a:t>
            </a:r>
            <a:r>
              <a:rPr lang="en-CA" sz="1100" dirty="0" smtClean="0">
                <a:solidFill>
                  <a:schemeClr val="tx1"/>
                </a:solidFill>
              </a:rPr>
              <a:t>Alberta Health provides guidance on reporting a breach to the Minister</a:t>
            </a:r>
            <a:r>
              <a:rPr lang="en-CA" sz="1100" baseline="0" dirty="0" smtClean="0">
                <a:solidFill>
                  <a:schemeClr val="tx1"/>
                </a:solidFill>
              </a:rPr>
              <a:t> of Health. Alberta Health also provides more information related to breach reporting in its “</a:t>
            </a:r>
            <a:r>
              <a:rPr lang="en-CA" sz="1100" i="1" baseline="0" dirty="0" smtClean="0">
                <a:solidFill>
                  <a:schemeClr val="tx1"/>
                </a:solidFill>
              </a:rPr>
              <a:t>Health Information Act </a:t>
            </a:r>
            <a:r>
              <a:rPr lang="en-CA" sz="1100" i="0" baseline="0" dirty="0" smtClean="0">
                <a:solidFill>
                  <a:schemeClr val="tx1"/>
                </a:solidFill>
              </a:rPr>
              <a:t>Guidelines and Practices Manual”. These resources are available from </a:t>
            </a:r>
            <a:r>
              <a:rPr lang="en-CA" sz="1100" dirty="0">
                <a:solidFill>
                  <a:schemeClr val="tx1"/>
                </a:solidFill>
              </a:rPr>
              <a:t>www.health.alberta.ca. You may also phone or email the HIA Help Desk at 780-427-8089 or hiahelpdesk@gov.ab.ca.</a:t>
            </a:r>
          </a:p>
        </p:txBody>
      </p:sp>
      <p:sp>
        <p:nvSpPr>
          <p:cNvPr id="4" name="Slide Number Placeholder 3"/>
          <p:cNvSpPr>
            <a:spLocks noGrp="1"/>
          </p:cNvSpPr>
          <p:nvPr>
            <p:ph type="sldNum" sz="quarter" idx="10"/>
          </p:nvPr>
        </p:nvSpPr>
        <p:spPr/>
        <p:txBody>
          <a:bodyPr/>
          <a:lstStyle/>
          <a:p>
            <a:fld id="{822DC180-2307-47BB-9828-008E31DD93F0}" type="slidenum">
              <a:rPr lang="en-CA" smtClean="0"/>
              <a:t>16</a:t>
            </a:fld>
            <a:endParaRPr lang="en-CA"/>
          </a:p>
        </p:txBody>
      </p:sp>
    </p:spTree>
    <p:extLst>
      <p:ext uri="{BB962C8B-B14F-4D97-AF65-F5344CB8AC3E}">
        <p14:creationId xmlns:p14="http://schemas.microsoft.com/office/powerpoint/2010/main" val="537817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smtClean="0">
                <a:solidFill>
                  <a:schemeClr val="tx1"/>
                </a:solidFill>
              </a:rPr>
              <a:t>Section 8.2(4) of the </a:t>
            </a:r>
            <a:r>
              <a:rPr lang="en-CA" sz="1100" i="1" dirty="0" smtClean="0">
                <a:solidFill>
                  <a:schemeClr val="tx1"/>
                </a:solidFill>
              </a:rPr>
              <a:t>Health Information Regulation.</a:t>
            </a:r>
            <a:endParaRPr lang="en-CA" sz="1100" dirty="0" smtClean="0">
              <a:solidFill>
                <a:schemeClr val="tx1"/>
              </a:solidFill>
            </a:endParaRPr>
          </a:p>
          <a:p>
            <a:endParaRPr lang="en-CA" sz="1100" dirty="0" smtClean="0">
              <a:solidFill>
                <a:schemeClr val="tx1"/>
              </a:solidFill>
            </a:endParaRPr>
          </a:p>
          <a:p>
            <a:r>
              <a:rPr lang="en-US" sz="1100" dirty="0">
                <a:solidFill>
                  <a:schemeClr val="tx1"/>
                </a:solidFill>
              </a:rPr>
              <a:t>A notice to an individual of a loss of or unauthorized access to or disclosure of individually identifying health information under section 60.1(2) of the Act must be in writing and must include</a:t>
            </a:r>
            <a:endParaRPr lang="en-US" sz="1100" dirty="0" smtClean="0">
              <a:solidFill>
                <a:schemeClr val="tx1"/>
              </a:solidFill>
              <a:effectLst/>
            </a:endParaRPr>
          </a:p>
          <a:p>
            <a:pPr marL="233309" indent="-233309">
              <a:buFont typeface="+mj-lt"/>
              <a:buAutoNum type="alphaLcParenR"/>
            </a:pPr>
            <a:r>
              <a:rPr lang="en-US" sz="1100" dirty="0">
                <a:solidFill>
                  <a:schemeClr val="tx1"/>
                </a:solidFill>
              </a:rPr>
              <a:t>a description of the circumstances of the loss or unauthorized access or disclosure,</a:t>
            </a:r>
            <a:endParaRPr lang="en-US" sz="1100" dirty="0" smtClean="0">
              <a:solidFill>
                <a:schemeClr val="tx1"/>
              </a:solidFill>
            </a:endParaRPr>
          </a:p>
          <a:p>
            <a:pPr marL="233309" indent="-233309">
              <a:buFont typeface="+mj-lt"/>
              <a:buAutoNum type="alphaLcParenR"/>
            </a:pPr>
            <a:r>
              <a:rPr lang="en-US" sz="1100" dirty="0">
                <a:solidFill>
                  <a:schemeClr val="tx1"/>
                </a:solidFill>
              </a:rPr>
              <a:t>the date on which or period of time within which the loss or unauthorized access or disclosure occurred,</a:t>
            </a:r>
            <a:endParaRPr lang="en-US" sz="1100" dirty="0" smtClean="0">
              <a:solidFill>
                <a:schemeClr val="tx1"/>
              </a:solidFill>
            </a:endParaRPr>
          </a:p>
          <a:p>
            <a:pPr marL="233309" indent="-233309">
              <a:buFont typeface="+mj-lt"/>
              <a:buAutoNum type="alphaLcParenR"/>
            </a:pPr>
            <a:r>
              <a:rPr lang="en-US" sz="1100" dirty="0">
                <a:solidFill>
                  <a:schemeClr val="tx1"/>
                </a:solidFill>
              </a:rPr>
              <a:t>the name of the custodian who had custody or control of the health information at the time of the loss or unauthorized access or disclosure,</a:t>
            </a:r>
            <a:endParaRPr lang="en-US" sz="1100" dirty="0" smtClean="0">
              <a:solidFill>
                <a:schemeClr val="tx1"/>
              </a:solidFill>
            </a:endParaRPr>
          </a:p>
          <a:p>
            <a:pPr marL="233309" indent="-233309">
              <a:buFont typeface="+mj-lt"/>
              <a:buAutoNum type="alphaLcParenR"/>
            </a:pPr>
            <a:r>
              <a:rPr lang="en-US" sz="1100" dirty="0">
                <a:solidFill>
                  <a:schemeClr val="tx1"/>
                </a:solidFill>
              </a:rPr>
              <a:t>a non‑identifying description of the type of information that was lost or that was the subject of the unauthorized access or disclosure,</a:t>
            </a:r>
            <a:endParaRPr lang="en-US" sz="1100" dirty="0" smtClean="0">
              <a:solidFill>
                <a:schemeClr val="tx1"/>
              </a:solidFill>
            </a:endParaRPr>
          </a:p>
          <a:p>
            <a:pPr marL="233309" indent="-233309">
              <a:buFont typeface="+mj-lt"/>
              <a:buAutoNum type="alphaLcParenR"/>
            </a:pPr>
            <a:r>
              <a:rPr lang="en-US" sz="1100" dirty="0">
                <a:solidFill>
                  <a:schemeClr val="tx1"/>
                </a:solidFill>
              </a:rPr>
              <a:t>a description of the risk of harm to the individual as a result of the loss or unauthorized access or disclosure, including a description of the type of harm and an explanation of how the risk </a:t>
            </a:r>
            <a:r>
              <a:rPr lang="en-US" sz="1100" dirty="0" smtClean="0">
                <a:solidFill>
                  <a:schemeClr val="tx1"/>
                </a:solidFill>
              </a:rPr>
              <a:t>of </a:t>
            </a:r>
            <a:r>
              <a:rPr lang="en-US" sz="1100" dirty="0">
                <a:solidFill>
                  <a:schemeClr val="tx1"/>
                </a:solidFill>
              </a:rPr>
              <a:t>harm was assessed, </a:t>
            </a:r>
            <a:endParaRPr lang="en-US" sz="1100" dirty="0" smtClean="0">
              <a:solidFill>
                <a:schemeClr val="tx1"/>
              </a:solidFill>
            </a:endParaRPr>
          </a:p>
          <a:p>
            <a:pPr marL="233309" indent="-233309">
              <a:buFont typeface="+mj-lt"/>
              <a:buAutoNum type="alphaLcParenR"/>
            </a:pPr>
            <a:r>
              <a:rPr lang="en-US" sz="1100" dirty="0">
                <a:solidFill>
                  <a:schemeClr val="tx1"/>
                </a:solidFill>
              </a:rPr>
              <a:t>a description of any steps that the custodian has taken or is intending to take, as of the date of the notice, to reduce the risk of harm to the individual as a result of the loss or </a:t>
            </a:r>
            <a:r>
              <a:rPr lang="en-US" sz="1100" dirty="0" smtClean="0">
                <a:solidFill>
                  <a:schemeClr val="tx1"/>
                </a:solidFill>
              </a:rPr>
              <a:t>unauthorized access </a:t>
            </a:r>
            <a:r>
              <a:rPr lang="en-US" sz="1100" dirty="0">
                <a:solidFill>
                  <a:schemeClr val="tx1"/>
                </a:solidFill>
              </a:rPr>
              <a:t>or disclosure,</a:t>
            </a:r>
            <a:endParaRPr lang="en-US" sz="1100" dirty="0" smtClean="0">
              <a:solidFill>
                <a:schemeClr val="tx1"/>
              </a:solidFill>
            </a:endParaRPr>
          </a:p>
          <a:p>
            <a:pPr marL="233309" indent="-233309">
              <a:buFont typeface="+mj-lt"/>
              <a:buAutoNum type="alphaLcParenR"/>
            </a:pPr>
            <a:r>
              <a:rPr lang="en-US" sz="1100" dirty="0">
                <a:solidFill>
                  <a:schemeClr val="tx1"/>
                </a:solidFill>
              </a:rPr>
              <a:t>a description of any steps that the custodian has taken or is intending to take, as of the date of the notice, to reduce the risk of a future loss or unauthorized access or disclosure, </a:t>
            </a:r>
            <a:endParaRPr lang="en-US" sz="1100" dirty="0" smtClean="0">
              <a:solidFill>
                <a:schemeClr val="tx1"/>
              </a:solidFill>
            </a:endParaRPr>
          </a:p>
          <a:p>
            <a:pPr marL="233309" indent="-233309">
              <a:buFont typeface="+mj-lt"/>
              <a:buAutoNum type="alphaLcParenR"/>
            </a:pPr>
            <a:r>
              <a:rPr lang="en-US" sz="1100" dirty="0">
                <a:solidFill>
                  <a:schemeClr val="tx1"/>
                </a:solidFill>
              </a:rPr>
              <a:t>a description of any steps that the custodian believes the individual may be able to take to reduce the risk of harm to the individual,</a:t>
            </a:r>
            <a:endParaRPr lang="en-US" sz="1100" dirty="0" smtClean="0">
              <a:solidFill>
                <a:schemeClr val="tx1"/>
              </a:solidFill>
            </a:endParaRPr>
          </a:p>
          <a:p>
            <a:pPr marL="233309" indent="-233309">
              <a:buFont typeface="+mj-lt"/>
              <a:buAutoNum type="alphaLcParenR"/>
            </a:pPr>
            <a:r>
              <a:rPr lang="en-US" sz="1100" dirty="0">
                <a:solidFill>
                  <a:schemeClr val="tx1"/>
                </a:solidFill>
              </a:rPr>
              <a:t>a statement that the individual may ask the Commissioner to investigate the loss or unauthorized access or disclosure that includes contact information for the Office of the Information and Privacy Commissioner,</a:t>
            </a:r>
            <a:endParaRPr lang="en-US" sz="1100" dirty="0" smtClean="0">
              <a:solidFill>
                <a:schemeClr val="tx1"/>
              </a:solidFill>
            </a:endParaRPr>
          </a:p>
          <a:p>
            <a:pPr marL="233309" indent="-233309">
              <a:buFont typeface="+mj-lt"/>
              <a:buAutoNum type="alphaLcParenR"/>
            </a:pPr>
            <a:r>
              <a:rPr lang="en-US" sz="1100" dirty="0">
                <a:solidFill>
                  <a:schemeClr val="tx1"/>
                </a:solidFill>
              </a:rPr>
              <a:t>the name and contact information for a person who is able to answer questions on behalf of the custodian about the loss or unauthorized access or disclosure, and</a:t>
            </a:r>
            <a:endParaRPr lang="en-US" sz="1100" dirty="0" smtClean="0">
              <a:solidFill>
                <a:schemeClr val="tx1"/>
              </a:solidFill>
            </a:endParaRPr>
          </a:p>
          <a:p>
            <a:pPr marL="233309" indent="-233309">
              <a:buFont typeface="+mj-lt"/>
              <a:buAutoNum type="alphaLcParenR"/>
            </a:pPr>
            <a:r>
              <a:rPr lang="en-US" sz="1100" dirty="0">
                <a:solidFill>
                  <a:schemeClr val="tx1"/>
                </a:solidFill>
              </a:rPr>
              <a:t>any other information that the custodian considers relevant</a:t>
            </a:r>
            <a:r>
              <a:rPr lang="en-US" sz="1100" dirty="0" smtClean="0">
                <a:solidFill>
                  <a:schemeClr val="tx1"/>
                </a:solidFill>
              </a:rPr>
              <a:t>.</a:t>
            </a:r>
          </a:p>
        </p:txBody>
      </p:sp>
      <p:sp>
        <p:nvSpPr>
          <p:cNvPr id="4" name="Slide Number Placeholder 3"/>
          <p:cNvSpPr>
            <a:spLocks noGrp="1"/>
          </p:cNvSpPr>
          <p:nvPr>
            <p:ph type="sldNum" sz="quarter" idx="10"/>
          </p:nvPr>
        </p:nvSpPr>
        <p:spPr/>
        <p:txBody>
          <a:bodyPr/>
          <a:lstStyle/>
          <a:p>
            <a:fld id="{822DC180-2307-47BB-9828-008E31DD93F0}" type="slidenum">
              <a:rPr lang="en-CA" smtClean="0"/>
              <a:t>17</a:t>
            </a:fld>
            <a:endParaRPr lang="en-CA"/>
          </a:p>
        </p:txBody>
      </p:sp>
    </p:spTree>
    <p:extLst>
      <p:ext uri="{BB962C8B-B14F-4D97-AF65-F5344CB8AC3E}">
        <p14:creationId xmlns:p14="http://schemas.microsoft.com/office/powerpoint/2010/main" val="152488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solidFill>
                  <a:schemeClr val="tx1"/>
                </a:solidFill>
              </a:rPr>
              <a:t>A custodian may decide not to notify one or more affected individuals of a privacy breach if notification could reasonably be expected to result in a risk of harm to the individual’s mental or physical health.   In such cases, the custodian must immediately notify the Commissioner of the decision not to give notice of the privacy breach to the individual (HIA, section 60.1(5)). An appendix to the OIPC’s Privacy Breach Report Form includes the information the Commissioner requires when a custodian decides not to give notice of privacy breach to individuals.</a:t>
            </a:r>
            <a:endParaRPr lang="en-US" sz="1100" dirty="0">
              <a:solidFill>
                <a:schemeClr val="tx1"/>
              </a:solidFill>
            </a:endParaRPr>
          </a:p>
          <a:p>
            <a:endParaRPr lang="en-US" sz="1100" dirty="0">
              <a:solidFill>
                <a:schemeClr val="tx1"/>
              </a:solidFill>
            </a:endParaRPr>
          </a:p>
          <a:p>
            <a:r>
              <a:rPr lang="en-US" sz="1100" dirty="0">
                <a:solidFill>
                  <a:schemeClr val="tx1"/>
                </a:solidFill>
              </a:rPr>
              <a:t>Section 8.2(2) of the </a:t>
            </a:r>
            <a:r>
              <a:rPr lang="en-US" sz="1100" i="1" dirty="0">
                <a:solidFill>
                  <a:schemeClr val="tx1"/>
                </a:solidFill>
              </a:rPr>
              <a:t>Health Information Regulation</a:t>
            </a:r>
            <a:r>
              <a:rPr lang="en-US" sz="1100" dirty="0">
                <a:solidFill>
                  <a:schemeClr val="tx1"/>
                </a:solidFill>
              </a:rPr>
              <a:t> states the </a:t>
            </a:r>
            <a:r>
              <a:rPr lang="en-US" sz="1100" dirty="0" smtClean="0">
                <a:solidFill>
                  <a:schemeClr val="tx1"/>
                </a:solidFill>
              </a:rPr>
              <a:t>notice of a breach to the Commissioner must </a:t>
            </a:r>
            <a:r>
              <a:rPr lang="en-US" sz="1100" b="1" dirty="0">
                <a:solidFill>
                  <a:schemeClr val="tx1"/>
                </a:solidFill>
              </a:rPr>
              <a:t>be in writing in a form approved by the Commissioner </a:t>
            </a:r>
            <a:r>
              <a:rPr lang="en-US" sz="1100" dirty="0">
                <a:solidFill>
                  <a:schemeClr val="tx1"/>
                </a:solidFill>
              </a:rPr>
              <a:t>and include the following information:  </a:t>
            </a:r>
          </a:p>
          <a:p>
            <a:endParaRPr lang="en-CA" sz="1100" dirty="0">
              <a:solidFill>
                <a:schemeClr val="tx1"/>
              </a:solidFill>
            </a:endParaRPr>
          </a:p>
          <a:p>
            <a:pPr marL="699927" lvl="1" indent="-233309">
              <a:buFont typeface="+mj-lt"/>
              <a:buAutoNum type="alphaLcParenR"/>
            </a:pPr>
            <a:r>
              <a:rPr lang="en-US" sz="1100" dirty="0">
                <a:solidFill>
                  <a:schemeClr val="tx1"/>
                </a:solidFill>
              </a:rPr>
              <a:t>the name of the custodian who had custody or control of the information at the time of the breach</a:t>
            </a:r>
            <a:endParaRPr lang="en-CA" sz="1100" dirty="0">
              <a:solidFill>
                <a:schemeClr val="tx1"/>
              </a:solidFill>
            </a:endParaRPr>
          </a:p>
          <a:p>
            <a:pPr marL="699927" lvl="1" indent="-233309">
              <a:buFont typeface="+mj-lt"/>
              <a:buAutoNum type="alphaLcParenR"/>
            </a:pPr>
            <a:r>
              <a:rPr lang="en-US" sz="1100" dirty="0">
                <a:solidFill>
                  <a:schemeClr val="tx1"/>
                </a:solidFill>
              </a:rPr>
              <a:t>a description of  the circumstances of the breach </a:t>
            </a:r>
            <a:endParaRPr lang="en-CA" sz="1100" dirty="0">
              <a:solidFill>
                <a:schemeClr val="tx1"/>
              </a:solidFill>
            </a:endParaRPr>
          </a:p>
          <a:p>
            <a:pPr marL="699927" lvl="1" indent="-233309">
              <a:buFont typeface="+mj-lt"/>
              <a:buAutoNum type="alphaLcParenR"/>
            </a:pPr>
            <a:r>
              <a:rPr lang="en-US" sz="1100" dirty="0">
                <a:solidFill>
                  <a:schemeClr val="tx1"/>
                </a:solidFill>
              </a:rPr>
              <a:t>the date on which or period of time within which the breach occurred</a:t>
            </a:r>
            <a:endParaRPr lang="en-CA" sz="1100" dirty="0">
              <a:solidFill>
                <a:schemeClr val="tx1"/>
              </a:solidFill>
            </a:endParaRPr>
          </a:p>
          <a:p>
            <a:pPr marL="699927" lvl="1" indent="-233309">
              <a:buFont typeface="+mj-lt"/>
              <a:buAutoNum type="alphaLcParenR"/>
            </a:pPr>
            <a:r>
              <a:rPr lang="en-US" sz="1100" dirty="0">
                <a:solidFill>
                  <a:schemeClr val="tx1"/>
                </a:solidFill>
              </a:rPr>
              <a:t>the date on which the breach was discovered</a:t>
            </a:r>
            <a:endParaRPr lang="en-CA" sz="1100" dirty="0">
              <a:solidFill>
                <a:schemeClr val="tx1"/>
              </a:solidFill>
            </a:endParaRPr>
          </a:p>
          <a:p>
            <a:pPr marL="699927" lvl="1" indent="-233309">
              <a:buFont typeface="+mj-lt"/>
              <a:buAutoNum type="alphaLcParenR"/>
            </a:pPr>
            <a:r>
              <a:rPr lang="en-US" sz="1100" dirty="0">
                <a:solidFill>
                  <a:schemeClr val="tx1"/>
                </a:solidFill>
              </a:rPr>
              <a:t>a non-identifying description of the type of information that was the subject of the breach </a:t>
            </a:r>
            <a:endParaRPr lang="en-CA" sz="1100" dirty="0">
              <a:solidFill>
                <a:schemeClr val="tx1"/>
              </a:solidFill>
            </a:endParaRPr>
          </a:p>
          <a:p>
            <a:pPr marL="699927" lvl="1" indent="-233309">
              <a:buFont typeface="+mj-lt"/>
              <a:buAutoNum type="alphaLcParenR"/>
            </a:pPr>
            <a:r>
              <a:rPr lang="en-US" sz="1100" dirty="0">
                <a:solidFill>
                  <a:schemeClr val="tx1"/>
                </a:solidFill>
              </a:rPr>
              <a:t>a non-identifying description of the risk of harm to an individual as a result of the breach, including a description of the type of harm and an explanation of the how the risk of harm was assessed that includes a non-identifying description of the custodian’s consideration of the factors referred to in section 8.1(1), including any relevant factors not detailed in that section </a:t>
            </a:r>
            <a:endParaRPr lang="en-CA" sz="1100" dirty="0">
              <a:solidFill>
                <a:schemeClr val="tx1"/>
              </a:solidFill>
            </a:endParaRPr>
          </a:p>
          <a:p>
            <a:pPr marL="699927" lvl="1" indent="-233309">
              <a:buFont typeface="+mj-lt"/>
              <a:buAutoNum type="alphaLcParenR"/>
            </a:pPr>
            <a:r>
              <a:rPr lang="en-US" sz="1100" dirty="0">
                <a:solidFill>
                  <a:schemeClr val="tx1"/>
                </a:solidFill>
              </a:rPr>
              <a:t>the number, or if the number cannot be determined, an estimate of the number, of individuals to whom there is a risk of harm as a result of the breach </a:t>
            </a:r>
            <a:endParaRPr lang="en-CA" sz="1100" dirty="0">
              <a:solidFill>
                <a:schemeClr val="tx1"/>
              </a:solidFill>
            </a:endParaRPr>
          </a:p>
          <a:p>
            <a:pPr marL="699927" lvl="1" indent="-233309">
              <a:buFont typeface="+mj-lt"/>
              <a:buAutoNum type="alphaLcParenR"/>
            </a:pPr>
            <a:r>
              <a:rPr lang="en-US" sz="1100" dirty="0">
                <a:solidFill>
                  <a:schemeClr val="tx1"/>
                </a:solidFill>
              </a:rPr>
              <a:t>a description of any steps that the custodian has taken or is intending to take, as of the date of the notice, to reduce the risk of harm to an individual as a result of the breach</a:t>
            </a:r>
            <a:endParaRPr lang="en-CA" sz="1100" dirty="0">
              <a:solidFill>
                <a:schemeClr val="tx1"/>
              </a:solidFill>
            </a:endParaRPr>
          </a:p>
          <a:p>
            <a:pPr marL="699927" lvl="1" indent="-233309">
              <a:buFont typeface="+mj-lt"/>
              <a:buAutoNum type="alphaLcParenR"/>
            </a:pPr>
            <a:r>
              <a:rPr lang="en-US" sz="1100" dirty="0">
                <a:solidFill>
                  <a:schemeClr val="tx1"/>
                </a:solidFill>
              </a:rPr>
              <a:t>a description of any steps that the custodian has taken or is intending to take, as of the date of the notice, to reduce the risk of a future breach </a:t>
            </a:r>
            <a:endParaRPr lang="en-CA" sz="1100" dirty="0">
              <a:solidFill>
                <a:schemeClr val="tx1"/>
              </a:solidFill>
            </a:endParaRPr>
          </a:p>
          <a:p>
            <a:pPr marL="699927" lvl="1" indent="-233309">
              <a:buFont typeface="+mj-lt"/>
              <a:buAutoNum type="alphaLcParenR"/>
            </a:pPr>
            <a:r>
              <a:rPr lang="en-US" sz="1100" dirty="0">
                <a:solidFill>
                  <a:schemeClr val="tx1"/>
                </a:solidFill>
              </a:rPr>
              <a:t>a non-identifying copy of the information that has been or will be provided in the notice to the affected individuals together with a statement indicating the method referred to in section 103 of HIA that has been or will be used to give notice to the individuals </a:t>
            </a:r>
            <a:endParaRPr lang="en-CA" sz="1100" dirty="0">
              <a:solidFill>
                <a:schemeClr val="tx1"/>
              </a:solidFill>
            </a:endParaRPr>
          </a:p>
          <a:p>
            <a:pPr marL="699927" lvl="1" indent="-233309">
              <a:buFont typeface="+mj-lt"/>
              <a:buAutoNum type="alphaLcParenR"/>
            </a:pPr>
            <a:r>
              <a:rPr lang="en-US" sz="1100" dirty="0">
                <a:solidFill>
                  <a:schemeClr val="tx1"/>
                </a:solidFill>
              </a:rPr>
              <a:t>if the custodian is requesting the authorization of the Commissioner to give notice to an individual by substitutional service under section 103(c) of HIA, the request together with a statement of the reasons for the request</a:t>
            </a:r>
            <a:endParaRPr lang="en-CA" sz="1100" dirty="0">
              <a:solidFill>
                <a:schemeClr val="tx1"/>
              </a:solidFill>
            </a:endParaRPr>
          </a:p>
          <a:p>
            <a:pPr marL="699927" lvl="1" indent="-233309">
              <a:buFont typeface="+mj-lt"/>
              <a:buAutoNum type="alphaLcParenR"/>
            </a:pPr>
            <a:r>
              <a:rPr lang="en-US" sz="1100" dirty="0">
                <a:solidFill>
                  <a:schemeClr val="tx1"/>
                </a:solidFill>
              </a:rPr>
              <a:t>the name and contact information for a person who is able to answer questions on behalf of the custodian about the breach </a:t>
            </a:r>
            <a:endParaRPr lang="en-CA" sz="1100" dirty="0">
              <a:solidFill>
                <a:schemeClr val="tx1"/>
              </a:solidFill>
            </a:endParaRPr>
          </a:p>
          <a:p>
            <a:pPr marL="699927" lvl="1" indent="-233309">
              <a:buFont typeface="+mj-lt"/>
              <a:buAutoNum type="alphaLcParenR"/>
            </a:pPr>
            <a:r>
              <a:rPr lang="en-CA" sz="1100" dirty="0">
                <a:solidFill>
                  <a:schemeClr val="tx1"/>
                </a:solidFill>
              </a:rPr>
              <a:t>any other information that the custodian considers relevant </a:t>
            </a:r>
          </a:p>
        </p:txBody>
      </p:sp>
      <p:sp>
        <p:nvSpPr>
          <p:cNvPr id="4" name="Slide Number Placeholder 3"/>
          <p:cNvSpPr>
            <a:spLocks noGrp="1"/>
          </p:cNvSpPr>
          <p:nvPr>
            <p:ph type="sldNum" sz="quarter" idx="10"/>
          </p:nvPr>
        </p:nvSpPr>
        <p:spPr/>
        <p:txBody>
          <a:bodyPr/>
          <a:lstStyle/>
          <a:p>
            <a:fld id="{822DC180-2307-47BB-9828-008E31DD93F0}" type="slidenum">
              <a:rPr lang="en-CA" smtClean="0"/>
              <a:t>18</a:t>
            </a:fld>
            <a:endParaRPr lang="en-CA"/>
          </a:p>
        </p:txBody>
      </p:sp>
    </p:spTree>
    <p:extLst>
      <p:ext uri="{BB962C8B-B14F-4D97-AF65-F5344CB8AC3E}">
        <p14:creationId xmlns:p14="http://schemas.microsoft.com/office/powerpoint/2010/main" val="3176173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22DC180-2307-47BB-9828-008E31DD93F0}" type="slidenum">
              <a:rPr lang="en-CA" smtClean="0"/>
              <a:t>19</a:t>
            </a:fld>
            <a:endParaRPr lang="en-CA"/>
          </a:p>
        </p:txBody>
      </p:sp>
    </p:spTree>
    <p:extLst>
      <p:ext uri="{BB962C8B-B14F-4D97-AF65-F5344CB8AC3E}">
        <p14:creationId xmlns:p14="http://schemas.microsoft.com/office/powerpoint/2010/main" val="308172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22DC180-2307-47BB-9828-008E31DD93F0}" type="slidenum">
              <a:rPr lang="en-CA" smtClean="0"/>
              <a:t>2</a:t>
            </a:fld>
            <a:endParaRPr lang="en-CA"/>
          </a:p>
        </p:txBody>
      </p:sp>
    </p:spTree>
    <p:extLst>
      <p:ext uri="{BB962C8B-B14F-4D97-AF65-F5344CB8AC3E}">
        <p14:creationId xmlns:p14="http://schemas.microsoft.com/office/powerpoint/2010/main" val="734225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22DC180-2307-47BB-9828-008E31DD93F0}" type="slidenum">
              <a:rPr lang="en-CA" smtClean="0"/>
              <a:t>20</a:t>
            </a:fld>
            <a:endParaRPr lang="en-CA"/>
          </a:p>
        </p:txBody>
      </p:sp>
    </p:spTree>
    <p:extLst>
      <p:ext uri="{BB962C8B-B14F-4D97-AF65-F5344CB8AC3E}">
        <p14:creationId xmlns:p14="http://schemas.microsoft.com/office/powerpoint/2010/main" val="2835329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22DC180-2307-47BB-9828-008E31DD93F0}" type="slidenum">
              <a:rPr lang="en-CA" smtClean="0"/>
              <a:t>21</a:t>
            </a:fld>
            <a:endParaRPr lang="en-CA"/>
          </a:p>
        </p:txBody>
      </p:sp>
    </p:spTree>
    <p:extLst>
      <p:ext uri="{BB962C8B-B14F-4D97-AF65-F5344CB8AC3E}">
        <p14:creationId xmlns:p14="http://schemas.microsoft.com/office/powerpoint/2010/main" val="3582989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2DC180-2307-47BB-9828-008E31DD93F0}" type="slidenum">
              <a:rPr lang="en-CA" smtClean="0"/>
              <a:t>3</a:t>
            </a:fld>
            <a:endParaRPr lang="en-CA"/>
          </a:p>
        </p:txBody>
      </p:sp>
    </p:spTree>
    <p:extLst>
      <p:ext uri="{BB962C8B-B14F-4D97-AF65-F5344CB8AC3E}">
        <p14:creationId xmlns:p14="http://schemas.microsoft.com/office/powerpoint/2010/main" val="80081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CA" i="0" baseline="0" dirty="0" smtClean="0"/>
          </a:p>
        </p:txBody>
      </p:sp>
      <p:sp>
        <p:nvSpPr>
          <p:cNvPr id="4" name="Slide Number Placeholder 3"/>
          <p:cNvSpPr>
            <a:spLocks noGrp="1"/>
          </p:cNvSpPr>
          <p:nvPr>
            <p:ph type="sldNum" sz="quarter" idx="10"/>
          </p:nvPr>
        </p:nvSpPr>
        <p:spPr/>
        <p:txBody>
          <a:bodyPr/>
          <a:lstStyle/>
          <a:p>
            <a:fld id="{822DC180-2307-47BB-9828-008E31DD93F0}" type="slidenum">
              <a:rPr lang="en-CA" smtClean="0"/>
              <a:t>4</a:t>
            </a:fld>
            <a:endParaRPr lang="en-CA"/>
          </a:p>
        </p:txBody>
      </p:sp>
    </p:spTree>
    <p:extLst>
      <p:ext uri="{BB962C8B-B14F-4D97-AF65-F5344CB8AC3E}">
        <p14:creationId xmlns:p14="http://schemas.microsoft.com/office/powerpoint/2010/main" val="209904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sz="1100" dirty="0" smtClean="0">
                <a:solidFill>
                  <a:schemeClr val="tx1"/>
                </a:solidFill>
              </a:rPr>
              <a:t>What is not a reportable privacy breach under the HIA?</a:t>
            </a:r>
          </a:p>
          <a:p>
            <a:pPr defTabSz="933237">
              <a:defRPr/>
            </a:pPr>
            <a:endParaRPr lang="en-CA" sz="1100" dirty="0" smtClean="0">
              <a:solidFill>
                <a:schemeClr val="tx1"/>
              </a:solidFill>
            </a:endParaRPr>
          </a:p>
          <a:p>
            <a:pPr defTabSz="933237">
              <a:defRPr/>
            </a:pPr>
            <a:r>
              <a:rPr lang="en-CA" sz="1100" dirty="0" smtClean="0">
                <a:solidFill>
                  <a:schemeClr val="tx1"/>
                </a:solidFill>
              </a:rPr>
              <a:t>Section</a:t>
            </a:r>
            <a:r>
              <a:rPr lang="en-CA" sz="1100" baseline="0" dirty="0" smtClean="0">
                <a:solidFill>
                  <a:schemeClr val="tx1"/>
                </a:solidFill>
              </a:rPr>
              <a:t> 8.1(2) of the </a:t>
            </a:r>
            <a:r>
              <a:rPr lang="en-CA" sz="1100" i="1" baseline="0" dirty="0" smtClean="0">
                <a:solidFill>
                  <a:schemeClr val="tx1"/>
                </a:solidFill>
              </a:rPr>
              <a:t>Health Information Regulation </a:t>
            </a:r>
            <a:r>
              <a:rPr lang="en-CA" sz="1100" i="0" baseline="0" dirty="0" smtClean="0">
                <a:solidFill>
                  <a:schemeClr val="tx1"/>
                </a:solidFill>
              </a:rPr>
              <a:t>outlines the scenarios in which a custodian is not required to give notice of a privacy breach. Those scenarios include the custodian being able to demonstrate that one of the following factors apply:</a:t>
            </a:r>
          </a:p>
          <a:p>
            <a:pPr defTabSz="933237">
              <a:defRPr/>
            </a:pPr>
            <a:endParaRPr lang="en-CA" sz="1100" i="0" baseline="0" dirty="0" smtClean="0">
              <a:solidFill>
                <a:schemeClr val="tx1"/>
              </a:solidFill>
            </a:endParaRPr>
          </a:p>
          <a:p>
            <a:pPr marL="174982" indent="-174982" defTabSz="933237">
              <a:buFont typeface="Arial" panose="020B0604020202020204" pitchFamily="34" charset="0"/>
              <a:buChar char="•"/>
              <a:defRPr/>
            </a:pPr>
            <a:r>
              <a:rPr lang="en-CA" sz="1100" i="0" baseline="0" dirty="0" smtClean="0">
                <a:solidFill>
                  <a:schemeClr val="tx1"/>
                </a:solidFill>
              </a:rPr>
              <a:t>Electronic information was encrypted that would prevent the </a:t>
            </a:r>
            <a:r>
              <a:rPr lang="en-CA" sz="1100" i="0" baseline="0" dirty="0" err="1" smtClean="0">
                <a:solidFill>
                  <a:schemeClr val="tx1"/>
                </a:solidFill>
              </a:rPr>
              <a:t>informationi</a:t>
            </a:r>
            <a:r>
              <a:rPr lang="en-CA" sz="1100" i="0" baseline="0" dirty="0" smtClean="0">
                <a:solidFill>
                  <a:schemeClr val="tx1"/>
                </a:solidFill>
              </a:rPr>
              <a:t> from being accessed by a person who is not authorized to access the information or encryption would render the information unintelligible</a:t>
            </a:r>
          </a:p>
          <a:p>
            <a:pPr marL="174982" indent="-174982" defTabSz="933237">
              <a:buFont typeface="Arial" panose="020B0604020202020204" pitchFamily="34" charset="0"/>
              <a:buChar char="•"/>
              <a:defRPr/>
            </a:pPr>
            <a:r>
              <a:rPr lang="en-CA" sz="1100" i="0" baseline="0" dirty="0" smtClean="0">
                <a:solidFill>
                  <a:schemeClr val="tx1"/>
                </a:solidFill>
              </a:rPr>
              <a:t>Information was lost and destroyed, or lost and rendered inaccessible or unintelligible</a:t>
            </a:r>
          </a:p>
          <a:p>
            <a:pPr marL="174982" indent="-174982" defTabSz="933237">
              <a:buFont typeface="Arial" panose="020B0604020202020204" pitchFamily="34" charset="0"/>
              <a:buChar char="•"/>
              <a:defRPr/>
            </a:pPr>
            <a:r>
              <a:rPr lang="en-CA" sz="1100" i="0" baseline="0" dirty="0" smtClean="0">
                <a:solidFill>
                  <a:schemeClr val="tx1"/>
                </a:solidFill>
              </a:rPr>
              <a:t>Information was lost and not accessed before it was recovered</a:t>
            </a:r>
          </a:p>
          <a:p>
            <a:pPr marL="174982" indent="-174982" defTabSz="933237">
              <a:buFont typeface="Arial" panose="020B0604020202020204" pitchFamily="34" charset="0"/>
              <a:buChar char="•"/>
              <a:defRPr/>
            </a:pPr>
            <a:r>
              <a:rPr lang="en-CA" sz="1100" i="0" baseline="0" dirty="0" smtClean="0">
                <a:solidFill>
                  <a:schemeClr val="tx1"/>
                </a:solidFill>
              </a:rPr>
              <a:t>Information was disclosed but the only person who accessed the information:</a:t>
            </a:r>
          </a:p>
          <a:p>
            <a:pPr marL="641600" lvl="1" indent="-174982" defTabSz="933237">
              <a:buFont typeface="Arial" panose="020B0604020202020204" pitchFamily="34" charset="0"/>
              <a:buChar char="•"/>
              <a:defRPr/>
            </a:pPr>
            <a:r>
              <a:rPr lang="en-CA" sz="1100" i="0" baseline="0" dirty="0" smtClean="0">
                <a:solidFill>
                  <a:schemeClr val="tx1"/>
                </a:solidFill>
              </a:rPr>
              <a:t>Was a custodian or an affiliate</a:t>
            </a:r>
          </a:p>
          <a:p>
            <a:pPr marL="641600" lvl="1" indent="-174982" defTabSz="933237">
              <a:buFont typeface="Arial" panose="020B0604020202020204" pitchFamily="34" charset="0"/>
              <a:buChar char="•"/>
              <a:defRPr/>
            </a:pPr>
            <a:r>
              <a:rPr lang="en-CA" sz="1100" i="0" baseline="0" dirty="0" smtClean="0">
                <a:solidFill>
                  <a:schemeClr val="tx1"/>
                </a:solidFill>
              </a:rPr>
              <a:t>Is subject to confidentiality policies and procedures that meet requirements of section 60 of the HIA</a:t>
            </a:r>
          </a:p>
          <a:p>
            <a:pPr marL="641600" lvl="1" indent="-174982" defTabSz="933237">
              <a:buFont typeface="Arial" panose="020B0604020202020204" pitchFamily="34" charset="0"/>
              <a:buChar char="•"/>
              <a:defRPr/>
            </a:pPr>
            <a:r>
              <a:rPr lang="en-CA" sz="1100" i="0" baseline="0" dirty="0" smtClean="0">
                <a:solidFill>
                  <a:schemeClr val="tx1"/>
                </a:solidFill>
              </a:rPr>
              <a:t>In a manner that is in accordance with the person’s duties as a custodian or affiliate and not for an improper use, and</a:t>
            </a:r>
          </a:p>
          <a:p>
            <a:pPr marL="641600" lvl="1" indent="-174982" defTabSz="933237">
              <a:buFont typeface="Arial" panose="020B0604020202020204" pitchFamily="34" charset="0"/>
              <a:buChar char="•"/>
              <a:defRPr/>
            </a:pPr>
            <a:r>
              <a:rPr lang="en-CA" sz="1100" i="0" baseline="0" dirty="0" smtClean="0">
                <a:solidFill>
                  <a:schemeClr val="tx1"/>
                </a:solidFill>
              </a:rPr>
              <a:t>Did not further use or disclose the information except for determining there had been an error in order to address the unauthorized access or disclosure</a:t>
            </a:r>
          </a:p>
          <a:p>
            <a:endParaRPr lang="en-CA" sz="1100" dirty="0">
              <a:solidFill>
                <a:schemeClr val="tx1"/>
              </a:solidFill>
            </a:endParaRPr>
          </a:p>
        </p:txBody>
      </p:sp>
      <p:sp>
        <p:nvSpPr>
          <p:cNvPr id="4" name="Slide Number Placeholder 3"/>
          <p:cNvSpPr>
            <a:spLocks noGrp="1"/>
          </p:cNvSpPr>
          <p:nvPr>
            <p:ph type="sldNum" sz="quarter" idx="10"/>
          </p:nvPr>
        </p:nvSpPr>
        <p:spPr/>
        <p:txBody>
          <a:bodyPr/>
          <a:lstStyle/>
          <a:p>
            <a:fld id="{822DC180-2307-47BB-9828-008E31DD93F0}" type="slidenum">
              <a:rPr lang="en-CA" smtClean="0"/>
              <a:t>5</a:t>
            </a:fld>
            <a:endParaRPr lang="en-CA"/>
          </a:p>
        </p:txBody>
      </p:sp>
    </p:spTree>
    <p:extLst>
      <p:ext uri="{BB962C8B-B14F-4D97-AF65-F5344CB8AC3E}">
        <p14:creationId xmlns:p14="http://schemas.microsoft.com/office/powerpoint/2010/main" val="58696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solidFill>
                  <a:schemeClr val="tx1"/>
                </a:solidFill>
              </a:rPr>
              <a:t>Under section 107(1.1) it is an offence for a custodian:</a:t>
            </a:r>
          </a:p>
          <a:p>
            <a:pPr marL="174982" indent="-174982">
              <a:buFont typeface="Arial" panose="020B0604020202020204" pitchFamily="34" charset="0"/>
              <a:buChar char="•"/>
            </a:pPr>
            <a:r>
              <a:rPr lang="en-US" sz="1100" dirty="0">
                <a:solidFill>
                  <a:schemeClr val="tx1"/>
                </a:solidFill>
              </a:rPr>
              <a:t>to fail to take reasonable steps in accordance with the HIA regulations to maintain administrative, technical and physical safeguards that will protect against any reasonably anticipated threat or hazard to the security or integrity of health information or of loss of health information</a:t>
            </a:r>
            <a:endParaRPr lang="en-CA" sz="1100" dirty="0">
              <a:solidFill>
                <a:schemeClr val="tx1"/>
              </a:solidFill>
            </a:endParaRPr>
          </a:p>
          <a:p>
            <a:pPr marL="174982" indent="-174982">
              <a:buFont typeface="Arial" panose="020B0604020202020204" pitchFamily="34" charset="0"/>
              <a:buChar char="•"/>
            </a:pPr>
            <a:r>
              <a:rPr lang="en-US" sz="1100" dirty="0">
                <a:solidFill>
                  <a:schemeClr val="tx1"/>
                </a:solidFill>
              </a:rPr>
              <a:t>to fail to give notice of a reportable privacy breach under section 60.1(2) of HIA to the Commissioner, the Minister of Health and affected individuals, in accordance with section 60.1(3) of HIA</a:t>
            </a:r>
            <a:endParaRPr lang="en-CA" sz="1100" dirty="0">
              <a:solidFill>
                <a:schemeClr val="tx1"/>
              </a:solidFill>
            </a:endParaRPr>
          </a:p>
          <a:p>
            <a:pPr marL="174982" indent="-174982">
              <a:buFont typeface="Arial" panose="020B0604020202020204" pitchFamily="34" charset="0"/>
              <a:buChar char="•"/>
            </a:pPr>
            <a:r>
              <a:rPr lang="en-US" sz="1100" dirty="0">
                <a:solidFill>
                  <a:schemeClr val="tx1"/>
                </a:solidFill>
              </a:rPr>
              <a:t>to fail to consider all relevant factors, including the factors prescribed by regulations, in assessing whether there is a risk of harm to an individual for determining whether notice of a privacy breach must be given, in accordance with section 60.1(4) of HIA</a:t>
            </a:r>
            <a:endParaRPr lang="en-CA" sz="1100" dirty="0">
              <a:solidFill>
                <a:schemeClr val="tx1"/>
              </a:solidFill>
            </a:endParaRPr>
          </a:p>
          <a:p>
            <a:pPr marL="174982" indent="-174982">
              <a:buFont typeface="Arial" panose="020B0604020202020204" pitchFamily="34" charset="0"/>
              <a:buChar char="•"/>
            </a:pPr>
            <a:r>
              <a:rPr lang="en-US" sz="1100" dirty="0">
                <a:solidFill>
                  <a:schemeClr val="tx1"/>
                </a:solidFill>
              </a:rPr>
              <a:t>to fail to give notice to the Commissioner of a decision not to notify an affected individual of a privacy breach in accordance with section 60.1(5) </a:t>
            </a:r>
            <a:endParaRPr lang="en-CA" sz="1100" dirty="0">
              <a:solidFill>
                <a:schemeClr val="tx1"/>
              </a:solidFill>
            </a:endParaRPr>
          </a:p>
          <a:p>
            <a:endParaRPr lang="en-US" sz="1100" dirty="0">
              <a:solidFill>
                <a:schemeClr val="tx1"/>
              </a:solidFill>
            </a:endParaRPr>
          </a:p>
          <a:p>
            <a:r>
              <a:rPr lang="en-US" sz="1100" dirty="0">
                <a:solidFill>
                  <a:schemeClr val="tx1"/>
                </a:solidFill>
              </a:rPr>
              <a:t>Under section 107(1.2), it is also an offence for an affiliate of a custodian to fail to notify the custodian in accordance with section 60.1(1) of HIA of a privacy breach of individually identifying health information in the custody or control of the custodian. </a:t>
            </a:r>
            <a:endParaRPr lang="en-CA" sz="1100" dirty="0">
              <a:solidFill>
                <a:schemeClr val="tx1"/>
              </a:solidFill>
            </a:endParaRPr>
          </a:p>
          <a:p>
            <a:endParaRPr lang="en-CA" sz="1100" dirty="0">
              <a:solidFill>
                <a:schemeClr val="tx1"/>
              </a:solidFill>
            </a:endParaRPr>
          </a:p>
          <a:p>
            <a:r>
              <a:rPr lang="en-CA" sz="1100" dirty="0">
                <a:solidFill>
                  <a:schemeClr val="tx1"/>
                </a:solidFill>
              </a:rPr>
              <a:t>If guilty of an offence, an individual is subject to a fine of between </a:t>
            </a:r>
            <a:r>
              <a:rPr lang="en-CA" sz="1100" dirty="0" smtClean="0">
                <a:solidFill>
                  <a:schemeClr val="tx1"/>
                </a:solidFill>
              </a:rPr>
              <a:t>$2,000 </a:t>
            </a:r>
            <a:r>
              <a:rPr lang="en-CA" sz="1100" dirty="0">
                <a:solidFill>
                  <a:schemeClr val="tx1"/>
                </a:solidFill>
              </a:rPr>
              <a:t>and $10,000, and for any other person a file between $200,000 and $500,000 (section 107(7)).</a:t>
            </a:r>
          </a:p>
        </p:txBody>
      </p:sp>
      <p:sp>
        <p:nvSpPr>
          <p:cNvPr id="4" name="Slide Number Placeholder 3"/>
          <p:cNvSpPr>
            <a:spLocks noGrp="1"/>
          </p:cNvSpPr>
          <p:nvPr>
            <p:ph type="sldNum" sz="quarter" idx="10"/>
          </p:nvPr>
        </p:nvSpPr>
        <p:spPr/>
        <p:txBody>
          <a:bodyPr/>
          <a:lstStyle/>
          <a:p>
            <a:fld id="{822DC180-2307-47BB-9828-008E31DD93F0}" type="slidenum">
              <a:rPr lang="en-CA" smtClean="0"/>
              <a:t>6</a:t>
            </a:fld>
            <a:endParaRPr lang="en-CA"/>
          </a:p>
        </p:txBody>
      </p:sp>
    </p:spTree>
    <p:extLst>
      <p:ext uri="{BB962C8B-B14F-4D97-AF65-F5344CB8AC3E}">
        <p14:creationId xmlns:p14="http://schemas.microsoft.com/office/powerpoint/2010/main" val="136689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2DC180-2307-47BB-9828-008E31DD93F0}" type="slidenum">
              <a:rPr lang="en-CA" smtClean="0"/>
              <a:t>7</a:t>
            </a:fld>
            <a:endParaRPr lang="en-CA"/>
          </a:p>
        </p:txBody>
      </p:sp>
    </p:spTree>
    <p:extLst>
      <p:ext uri="{BB962C8B-B14F-4D97-AF65-F5344CB8AC3E}">
        <p14:creationId xmlns:p14="http://schemas.microsoft.com/office/powerpoint/2010/main" val="4049708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37">
              <a:spcBef>
                <a:spcPct val="0"/>
              </a:spcBef>
              <a:defRPr/>
            </a:pPr>
            <a:r>
              <a:rPr lang="en-CA" altLang="en-US" sz="1100" dirty="0" smtClean="0">
                <a:solidFill>
                  <a:schemeClr val="tx1"/>
                </a:solidFill>
              </a:rPr>
              <a:t>It’s not a matter of if you will</a:t>
            </a:r>
            <a:r>
              <a:rPr lang="en-CA" altLang="en-US" sz="1100" baseline="0" dirty="0" smtClean="0">
                <a:solidFill>
                  <a:schemeClr val="tx1"/>
                </a:solidFill>
              </a:rPr>
              <a:t> experience a privacy breach, but when.</a:t>
            </a:r>
          </a:p>
          <a:p>
            <a:pPr defTabSz="934637">
              <a:spcBef>
                <a:spcPct val="0"/>
              </a:spcBef>
              <a:defRPr/>
            </a:pPr>
            <a:endParaRPr lang="en-CA" altLang="en-US" sz="1100" baseline="0" dirty="0" smtClean="0">
              <a:solidFill>
                <a:schemeClr val="tx1"/>
              </a:solidFill>
            </a:endParaRPr>
          </a:p>
          <a:p>
            <a:pPr defTabSz="934637">
              <a:spcBef>
                <a:spcPct val="0"/>
              </a:spcBef>
              <a:defRPr/>
            </a:pPr>
            <a:r>
              <a:rPr lang="en-CA" altLang="en-US" sz="1100" baseline="0" dirty="0" smtClean="0">
                <a:solidFill>
                  <a:schemeClr val="tx1"/>
                </a:solidFill>
              </a:rPr>
              <a:t>There are steps to be taken to help minimize the risk of one.</a:t>
            </a:r>
            <a:endParaRPr lang="en-CA" altLang="en-US" sz="1100" dirty="0" smtClean="0">
              <a:solidFill>
                <a:schemeClr val="tx1"/>
              </a:solidFill>
            </a:endParaRPr>
          </a:p>
          <a:p>
            <a:pPr defTabSz="934637">
              <a:spcBef>
                <a:spcPct val="0"/>
              </a:spcBef>
              <a:defRPr/>
            </a:pPr>
            <a:endParaRPr lang="en-CA" altLang="en-US" sz="1100" dirty="0" smtClean="0">
              <a:solidFill>
                <a:schemeClr val="tx1"/>
              </a:solidFill>
            </a:endParaRPr>
          </a:p>
          <a:p>
            <a:pPr defTabSz="934637">
              <a:spcBef>
                <a:spcPct val="0"/>
              </a:spcBef>
              <a:defRPr/>
            </a:pPr>
            <a:r>
              <a:rPr lang="en-CA" altLang="en-US" sz="1100" dirty="0" smtClean="0">
                <a:solidFill>
                  <a:schemeClr val="tx1"/>
                </a:solidFill>
              </a:rPr>
              <a:t>Privacy impact assessments are required to be submitted</a:t>
            </a:r>
            <a:r>
              <a:rPr lang="en-CA" altLang="en-US" sz="1100" baseline="0" dirty="0" smtClean="0">
                <a:solidFill>
                  <a:schemeClr val="tx1"/>
                </a:solidFill>
              </a:rPr>
              <a:t> to the OIPC </a:t>
            </a:r>
            <a:r>
              <a:rPr lang="en-CA" altLang="en-US" sz="1100" dirty="0" smtClean="0">
                <a:solidFill>
                  <a:schemeClr val="tx1"/>
                </a:solidFill>
              </a:rPr>
              <a:t>under section 64 of the HIA. </a:t>
            </a:r>
            <a:r>
              <a:rPr lang="en-US" sz="1100" dirty="0" smtClean="0">
                <a:solidFill>
                  <a:schemeClr val="tx1"/>
                </a:solidFill>
              </a:rPr>
              <a:t>A PIA is meant for proposed legislative schemes, administrative practices and/or information systems that relate to the collection, use or disclosure of individually identifying personal or health information. </a:t>
            </a:r>
            <a:r>
              <a:rPr lang="en-CA" altLang="en-US" sz="1100" dirty="0" smtClean="0">
                <a:solidFill>
                  <a:schemeClr val="tx1"/>
                </a:solidFill>
              </a:rPr>
              <a:t>More information and a guide for completing PIAs is available</a:t>
            </a:r>
            <a:r>
              <a:rPr lang="en-CA" altLang="en-US" sz="1100" baseline="0" dirty="0" smtClean="0">
                <a:solidFill>
                  <a:schemeClr val="tx1"/>
                </a:solidFill>
              </a:rPr>
              <a:t> from www.oipc.ab.ca. </a:t>
            </a:r>
            <a:endParaRPr lang="en-CA" altLang="en-US" sz="1100" dirty="0" smtClean="0">
              <a:solidFill>
                <a:schemeClr val="tx1"/>
              </a:solidFill>
            </a:endParaRPr>
          </a:p>
          <a:p>
            <a:pPr defTabSz="934637">
              <a:spcBef>
                <a:spcPct val="0"/>
              </a:spcBef>
              <a:defRPr/>
            </a:pPr>
            <a:endParaRPr lang="en-CA" altLang="en-US" sz="1100" dirty="0" smtClean="0">
              <a:solidFill>
                <a:schemeClr val="tx1"/>
              </a:solidFill>
            </a:endParaRPr>
          </a:p>
          <a:p>
            <a:pPr defTabSz="934637">
              <a:spcBef>
                <a:spcPct val="0"/>
              </a:spcBef>
              <a:defRPr/>
            </a:pPr>
            <a:r>
              <a:rPr lang="en-CA" altLang="en-US" sz="1100" dirty="0" smtClean="0">
                <a:solidFill>
                  <a:schemeClr val="tx1"/>
                </a:solidFill>
              </a:rPr>
              <a:t>Proactively</a:t>
            </a:r>
            <a:r>
              <a:rPr lang="en-CA" altLang="en-US" sz="1100" baseline="0" dirty="0" smtClean="0">
                <a:solidFill>
                  <a:schemeClr val="tx1"/>
                </a:solidFill>
              </a:rPr>
              <a:t> minimize the risk of a privacy breach by: </a:t>
            </a:r>
          </a:p>
          <a:p>
            <a:pPr defTabSz="934637">
              <a:spcBef>
                <a:spcPct val="0"/>
              </a:spcBef>
              <a:defRPr/>
            </a:pPr>
            <a:endParaRPr lang="en-CA" altLang="en-US" sz="1100" baseline="0" dirty="0" smtClean="0">
              <a:solidFill>
                <a:schemeClr val="tx1"/>
              </a:solidFill>
            </a:endParaRPr>
          </a:p>
          <a:p>
            <a:pPr marL="174982" indent="-174982" defTabSz="934637">
              <a:spcBef>
                <a:spcPct val="0"/>
              </a:spcBef>
              <a:buFont typeface="Arial" panose="020B0604020202020204" pitchFamily="34" charset="0"/>
              <a:buChar char="•"/>
              <a:defRPr/>
            </a:pPr>
            <a:r>
              <a:rPr lang="en-CA" altLang="en-US" sz="1100" baseline="0" dirty="0" smtClean="0">
                <a:solidFill>
                  <a:schemeClr val="tx1"/>
                </a:solidFill>
              </a:rPr>
              <a:t>Starting with collection, use and disclosure practices</a:t>
            </a:r>
          </a:p>
          <a:p>
            <a:pPr marL="174982" indent="-174982" defTabSz="934637">
              <a:spcBef>
                <a:spcPct val="0"/>
              </a:spcBef>
              <a:buFont typeface="Arial" panose="020B0604020202020204" pitchFamily="34" charset="0"/>
              <a:buChar char="•"/>
              <a:defRPr/>
            </a:pPr>
            <a:r>
              <a:rPr lang="en-CA" altLang="en-US" sz="1100" baseline="0" dirty="0" smtClean="0">
                <a:solidFill>
                  <a:schemeClr val="tx1"/>
                </a:solidFill>
              </a:rPr>
              <a:t>Limit the collection, use and disclosure of health information to only what is required for a certain purpose</a:t>
            </a:r>
          </a:p>
          <a:p>
            <a:pPr marL="174982" indent="-174982" defTabSz="934637">
              <a:spcBef>
                <a:spcPct val="0"/>
              </a:spcBef>
              <a:buFont typeface="Arial" panose="020B0604020202020204" pitchFamily="34" charset="0"/>
              <a:buChar char="•"/>
              <a:defRPr/>
            </a:pPr>
            <a:r>
              <a:rPr lang="en-CA" altLang="en-US" sz="1100" baseline="0" dirty="0" smtClean="0">
                <a:solidFill>
                  <a:schemeClr val="tx1"/>
                </a:solidFill>
              </a:rPr>
              <a:t>Training, training and more training so you and your staff are aware of ways to protect health information, once collected</a:t>
            </a:r>
            <a:endParaRPr lang="en-CA" altLang="en-US" sz="1100" dirty="0" smtClean="0">
              <a:solidFill>
                <a:schemeClr val="tx1"/>
              </a:solidFill>
            </a:endParaRPr>
          </a:p>
          <a:p>
            <a:pPr defTabSz="934637">
              <a:spcBef>
                <a:spcPct val="0"/>
              </a:spcBef>
              <a:defRPr/>
            </a:pPr>
            <a:endParaRPr lang="en-CA" altLang="en-US" sz="1100" baseline="0" dirty="0" smtClean="0">
              <a:solidFill>
                <a:schemeClr val="tx1"/>
              </a:solidFill>
            </a:endParaRPr>
          </a:p>
          <a:p>
            <a:pPr defTabSz="934637">
              <a:spcBef>
                <a:spcPct val="0"/>
              </a:spcBef>
              <a:defRPr/>
            </a:pPr>
            <a:r>
              <a:rPr lang="en-CA" altLang="en-US" sz="1100" baseline="0" dirty="0" smtClean="0">
                <a:solidFill>
                  <a:schemeClr val="tx1"/>
                </a:solidFill>
              </a:rPr>
              <a:t>Know what individually identifying health information you have, where it is and what you are doing with it:</a:t>
            </a:r>
          </a:p>
          <a:p>
            <a:pPr marL="174982" indent="-174982" defTabSz="934637">
              <a:spcBef>
                <a:spcPct val="0"/>
              </a:spcBef>
              <a:buFont typeface="Arial" panose="020B0604020202020204" pitchFamily="34" charset="0"/>
              <a:buChar char="•"/>
              <a:defRPr/>
            </a:pPr>
            <a:r>
              <a:rPr lang="en-CA" altLang="en-US" sz="1100" baseline="0" dirty="0" smtClean="0">
                <a:solidFill>
                  <a:schemeClr val="tx1"/>
                </a:solidFill>
              </a:rPr>
              <a:t>What health information do you need to protect? Take an inventory</a:t>
            </a:r>
          </a:p>
          <a:p>
            <a:pPr marL="174982" indent="-174982" defTabSz="934637">
              <a:spcBef>
                <a:spcPct val="0"/>
              </a:spcBef>
              <a:buFont typeface="Arial" panose="020B0604020202020204" pitchFamily="34" charset="0"/>
              <a:buChar char="•"/>
              <a:defRPr/>
            </a:pPr>
            <a:r>
              <a:rPr lang="en-CA" altLang="en-US" sz="1100" baseline="0" dirty="0" smtClean="0">
                <a:solidFill>
                  <a:schemeClr val="tx1"/>
                </a:solidFill>
              </a:rPr>
              <a:t>When and where do you collect health information?</a:t>
            </a:r>
          </a:p>
          <a:p>
            <a:pPr marL="174982" indent="-174982" defTabSz="934637">
              <a:spcBef>
                <a:spcPct val="0"/>
              </a:spcBef>
              <a:buFont typeface="Arial" panose="020B0604020202020204" pitchFamily="34" charset="0"/>
              <a:buChar char="•"/>
              <a:defRPr/>
            </a:pPr>
            <a:r>
              <a:rPr lang="en-CA" altLang="en-US" sz="1100" baseline="0" dirty="0" smtClean="0">
                <a:solidFill>
                  <a:schemeClr val="tx1"/>
                </a:solidFill>
              </a:rPr>
              <a:t>Where does the information go?</a:t>
            </a:r>
          </a:p>
          <a:p>
            <a:pPr marL="174982" indent="-174982" defTabSz="934637">
              <a:spcBef>
                <a:spcPct val="0"/>
              </a:spcBef>
              <a:buFont typeface="Arial" panose="020B0604020202020204" pitchFamily="34" charset="0"/>
              <a:buChar char="•"/>
              <a:defRPr/>
            </a:pPr>
            <a:r>
              <a:rPr lang="en-CA" altLang="en-US" sz="1100" baseline="0" dirty="0" smtClean="0">
                <a:solidFill>
                  <a:schemeClr val="tx1"/>
                </a:solidFill>
              </a:rPr>
              <a:t>Who can access it and what do they do with it?</a:t>
            </a:r>
          </a:p>
          <a:p>
            <a:pPr defTabSz="934637">
              <a:spcBef>
                <a:spcPct val="0"/>
              </a:spcBef>
              <a:defRPr/>
            </a:pPr>
            <a:endParaRPr lang="en-CA" altLang="en-US" sz="1100" baseline="0" dirty="0" smtClean="0">
              <a:solidFill>
                <a:schemeClr val="tx1"/>
              </a:solidFill>
            </a:endParaRPr>
          </a:p>
          <a:p>
            <a:pPr defTabSz="934637">
              <a:spcBef>
                <a:spcPct val="0"/>
              </a:spcBef>
              <a:defRPr/>
            </a:pPr>
            <a:r>
              <a:rPr lang="en-CA" altLang="en-US" sz="1100" baseline="0" dirty="0" smtClean="0">
                <a:solidFill>
                  <a:schemeClr val="tx1"/>
                </a:solidFill>
              </a:rPr>
              <a:t>You must understand your data before you can protect it!</a:t>
            </a:r>
          </a:p>
          <a:p>
            <a:pPr defTabSz="934637">
              <a:spcBef>
                <a:spcPct val="0"/>
              </a:spcBef>
              <a:defRPr/>
            </a:pPr>
            <a:endParaRPr lang="en-CA" sz="1100" baseline="0" dirty="0" smtClean="0">
              <a:solidFill>
                <a:schemeClr val="tx1"/>
              </a:solidFill>
            </a:endParaRPr>
          </a:p>
          <a:p>
            <a:pPr defTabSz="934637">
              <a:spcBef>
                <a:spcPct val="0"/>
              </a:spcBef>
              <a:defRPr/>
            </a:pPr>
            <a:endParaRPr lang="en-CA" sz="1100" dirty="0">
              <a:solidFill>
                <a:schemeClr val="tx1"/>
              </a:solidFill>
            </a:endParaRPr>
          </a:p>
        </p:txBody>
      </p:sp>
      <p:sp>
        <p:nvSpPr>
          <p:cNvPr id="4" name="Slide Number Placeholder 3"/>
          <p:cNvSpPr>
            <a:spLocks noGrp="1"/>
          </p:cNvSpPr>
          <p:nvPr>
            <p:ph type="sldNum" sz="quarter" idx="10"/>
          </p:nvPr>
        </p:nvSpPr>
        <p:spPr/>
        <p:txBody>
          <a:bodyPr/>
          <a:lstStyle/>
          <a:p>
            <a:fld id="{822DC180-2307-47BB-9828-008E31DD93F0}" type="slidenum">
              <a:rPr lang="en-CA" smtClean="0"/>
              <a:t>8</a:t>
            </a:fld>
            <a:endParaRPr lang="en-CA"/>
          </a:p>
        </p:txBody>
      </p:sp>
    </p:spTree>
    <p:extLst>
      <p:ext uri="{BB962C8B-B14F-4D97-AF65-F5344CB8AC3E}">
        <p14:creationId xmlns:p14="http://schemas.microsoft.com/office/powerpoint/2010/main" val="398825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25"/>
              </a:spcAft>
            </a:pPr>
            <a:r>
              <a:rPr lang="en-US" altLang="en-US" sz="1100" dirty="0">
                <a:solidFill>
                  <a:schemeClr val="tx1"/>
                </a:solidFill>
                <a:latin typeface="+mn-lt"/>
                <a:cs typeface="Arial" panose="020B0604020202020204" pitchFamily="34" charset="0"/>
              </a:rPr>
              <a:t>Mitigation plans </a:t>
            </a:r>
            <a:r>
              <a:rPr lang="en-US" altLang="en-US" sz="1100" dirty="0" smtClean="0">
                <a:solidFill>
                  <a:schemeClr val="tx1"/>
                </a:solidFill>
                <a:latin typeface="+mn-lt"/>
                <a:cs typeface="Arial" panose="020B0604020202020204" pitchFamily="34" charset="0"/>
              </a:rPr>
              <a:t>may</a:t>
            </a:r>
            <a:r>
              <a:rPr lang="en-US" altLang="en-US" sz="1100" baseline="0" dirty="0" smtClean="0">
                <a:solidFill>
                  <a:schemeClr val="tx1"/>
                </a:solidFill>
                <a:latin typeface="+mn-lt"/>
                <a:cs typeface="Arial" panose="020B0604020202020204" pitchFamily="34" charset="0"/>
              </a:rPr>
              <a:t> include</a:t>
            </a:r>
            <a:r>
              <a:rPr lang="en-US" altLang="en-US" sz="1100" dirty="0" smtClean="0">
                <a:solidFill>
                  <a:schemeClr val="tx1"/>
                </a:solidFill>
                <a:latin typeface="+mn-lt"/>
                <a:cs typeface="Arial" panose="020B0604020202020204" pitchFamily="34" charset="0"/>
              </a:rPr>
              <a:t>:</a:t>
            </a:r>
            <a:endParaRPr lang="en-US" altLang="en-US" sz="1100" dirty="0">
              <a:solidFill>
                <a:schemeClr val="tx1"/>
              </a:solidFill>
              <a:latin typeface="+mn-lt"/>
              <a:cs typeface="Arial" panose="020B0604020202020204" pitchFamily="34" charset="0"/>
            </a:endParaRPr>
          </a:p>
          <a:p>
            <a:pPr marL="349964" indent="-349964">
              <a:spcAft>
                <a:spcPts val="1225"/>
              </a:spcAft>
              <a:buFont typeface="Arial" panose="020B0604020202020204" pitchFamily="34" charset="0"/>
              <a:buChar char="•"/>
            </a:pPr>
            <a:r>
              <a:rPr lang="en-US" altLang="en-US" sz="1100" dirty="0">
                <a:solidFill>
                  <a:schemeClr val="tx1"/>
                </a:solidFill>
                <a:latin typeface="+mn-lt"/>
                <a:cs typeface="Arial" panose="020B0604020202020204" pitchFamily="34" charset="0"/>
              </a:rPr>
              <a:t>Unauthorized collection, use or disclosure by internal or authorized parties</a:t>
            </a:r>
          </a:p>
          <a:p>
            <a:pPr marL="349964" indent="-349964">
              <a:spcAft>
                <a:spcPts val="1225"/>
              </a:spcAft>
              <a:buFont typeface="Arial" panose="020B0604020202020204" pitchFamily="34" charset="0"/>
              <a:buChar char="•"/>
            </a:pPr>
            <a:r>
              <a:rPr lang="en-US" altLang="en-US" sz="1100" dirty="0">
                <a:solidFill>
                  <a:schemeClr val="tx1"/>
                </a:solidFill>
                <a:latin typeface="+mn-lt"/>
                <a:cs typeface="Arial" panose="020B0604020202020204" pitchFamily="34" charset="0"/>
              </a:rPr>
              <a:t>Unauthorized collection, use or disclosure by external parties</a:t>
            </a:r>
          </a:p>
          <a:p>
            <a:pPr marL="349964" indent="-349964">
              <a:spcAft>
                <a:spcPts val="1225"/>
              </a:spcAft>
              <a:buFont typeface="Arial" panose="020B0604020202020204" pitchFamily="34" charset="0"/>
              <a:buChar char="•"/>
            </a:pPr>
            <a:r>
              <a:rPr lang="en-US" altLang="en-US" sz="1100" dirty="0">
                <a:solidFill>
                  <a:schemeClr val="tx1"/>
                </a:solidFill>
                <a:latin typeface="+mn-lt"/>
                <a:cs typeface="Arial" panose="020B0604020202020204" pitchFamily="34" charset="0"/>
              </a:rPr>
              <a:t>Loss of integrity</a:t>
            </a:r>
          </a:p>
          <a:p>
            <a:pPr marL="349964" indent="-349964">
              <a:spcAft>
                <a:spcPts val="1225"/>
              </a:spcAft>
              <a:buFont typeface="Arial" panose="020B0604020202020204" pitchFamily="34" charset="0"/>
              <a:buChar char="•"/>
            </a:pPr>
            <a:r>
              <a:rPr lang="en-US" altLang="en-US" sz="1100" dirty="0">
                <a:solidFill>
                  <a:schemeClr val="tx1"/>
                </a:solidFill>
                <a:latin typeface="+mn-lt"/>
                <a:cs typeface="Arial" panose="020B0604020202020204" pitchFamily="34" charset="0"/>
              </a:rPr>
              <a:t>Loss or destruction, or loss of use</a:t>
            </a:r>
          </a:p>
          <a:p>
            <a:pPr marL="349964" indent="-349964">
              <a:spcAft>
                <a:spcPts val="1225"/>
              </a:spcAft>
              <a:buFont typeface="Arial" panose="020B0604020202020204" pitchFamily="34" charset="0"/>
              <a:buChar char="•"/>
            </a:pPr>
            <a:r>
              <a:rPr lang="en-US" altLang="en-US" sz="1100" dirty="0">
                <a:solidFill>
                  <a:schemeClr val="tx1"/>
                </a:solidFill>
                <a:latin typeface="+mn-lt"/>
                <a:cs typeface="Arial" panose="020B0604020202020204" pitchFamily="34" charset="0"/>
              </a:rPr>
              <a:t>Unauthorized collection, use or disclosure by contractor or business partner</a:t>
            </a:r>
          </a:p>
          <a:p>
            <a:pPr>
              <a:spcAft>
                <a:spcPts val="1225"/>
              </a:spcAft>
            </a:pPr>
            <a:endParaRPr lang="en-US" altLang="en-US" sz="1100" dirty="0">
              <a:solidFill>
                <a:schemeClr val="tx1"/>
              </a:solidFill>
              <a:latin typeface="+mn-lt"/>
              <a:cs typeface="Arial" panose="020B0604020202020204" pitchFamily="34" charset="0"/>
            </a:endParaRPr>
          </a:p>
          <a:p>
            <a:pPr>
              <a:spcAft>
                <a:spcPts val="1225"/>
              </a:spcAft>
            </a:pPr>
            <a:r>
              <a:rPr lang="en-US" altLang="en-US" sz="1100" dirty="0">
                <a:solidFill>
                  <a:schemeClr val="tx1"/>
                </a:solidFill>
                <a:latin typeface="+mn-lt"/>
                <a:cs typeface="Arial" panose="020B0604020202020204" pitchFamily="34" charset="0"/>
              </a:rPr>
              <a:t>Know your vulnerabilities. </a:t>
            </a:r>
            <a:r>
              <a:rPr lang="en-CA" sz="1100" dirty="0">
                <a:solidFill>
                  <a:schemeClr val="tx1"/>
                </a:solidFill>
                <a:latin typeface="+mn-lt"/>
              </a:rPr>
              <a:t>For example:</a:t>
            </a:r>
          </a:p>
          <a:p>
            <a:pPr marL="349964" indent="-349964">
              <a:spcAft>
                <a:spcPts val="1225"/>
              </a:spcAft>
              <a:buFont typeface="Arial" panose="020B0604020202020204" pitchFamily="34" charset="0"/>
              <a:buChar char="•"/>
            </a:pPr>
            <a:r>
              <a:rPr lang="en-CA" sz="1100" dirty="0">
                <a:solidFill>
                  <a:schemeClr val="tx1"/>
                </a:solidFill>
                <a:latin typeface="+mn-lt"/>
              </a:rPr>
              <a:t>Are third parties collecting </a:t>
            </a:r>
            <a:r>
              <a:rPr lang="en-CA" sz="1100" dirty="0" smtClean="0">
                <a:solidFill>
                  <a:schemeClr val="tx1"/>
                </a:solidFill>
                <a:latin typeface="+mn-lt"/>
              </a:rPr>
              <a:t>health </a:t>
            </a:r>
            <a:r>
              <a:rPr lang="en-CA" sz="1100" dirty="0">
                <a:solidFill>
                  <a:schemeClr val="tx1"/>
                </a:solidFill>
                <a:latin typeface="+mn-lt"/>
              </a:rPr>
              <a:t>information for you? </a:t>
            </a:r>
          </a:p>
          <a:p>
            <a:pPr marL="349964" indent="-349964">
              <a:spcAft>
                <a:spcPts val="1225"/>
              </a:spcAft>
              <a:buFont typeface="Arial" panose="020B0604020202020204" pitchFamily="34" charset="0"/>
              <a:buChar char="•"/>
            </a:pPr>
            <a:r>
              <a:rPr lang="en-CA" sz="1100" dirty="0">
                <a:solidFill>
                  <a:schemeClr val="tx1"/>
                </a:solidFill>
                <a:latin typeface="+mn-lt"/>
              </a:rPr>
              <a:t>Do you use paper-based application forms? How do these get to where they need to be protected? If you lose the paper-based form, how do you know who to contact about a possible loss of their information?</a:t>
            </a:r>
          </a:p>
          <a:p>
            <a:pPr marL="349964" indent="-349964">
              <a:spcAft>
                <a:spcPts val="1225"/>
              </a:spcAft>
              <a:buFont typeface="Arial" panose="020B0604020202020204" pitchFamily="34" charset="0"/>
              <a:buChar char="•"/>
            </a:pPr>
            <a:r>
              <a:rPr lang="en-CA" sz="1100" dirty="0">
                <a:solidFill>
                  <a:schemeClr val="tx1"/>
                </a:solidFill>
                <a:latin typeface="+mn-lt"/>
              </a:rPr>
              <a:t>What happens when you upgrade your computer systems? Do the old systems remain active and properly updated or secured?</a:t>
            </a:r>
          </a:p>
          <a:p>
            <a:pPr>
              <a:spcAft>
                <a:spcPts val="1225"/>
              </a:spcAft>
            </a:pPr>
            <a:endParaRPr lang="en-CA" sz="1100" dirty="0">
              <a:solidFill>
                <a:schemeClr val="tx1"/>
              </a:solidFill>
              <a:latin typeface="+mn-lt"/>
            </a:endParaRPr>
          </a:p>
          <a:p>
            <a:pPr>
              <a:spcAft>
                <a:spcPts val="1225"/>
              </a:spcAft>
            </a:pPr>
            <a:r>
              <a:rPr lang="en-CA" sz="1100" dirty="0">
                <a:solidFill>
                  <a:schemeClr val="tx1"/>
                </a:solidFill>
                <a:latin typeface="+mn-lt"/>
              </a:rPr>
              <a:t>You must try to identify your weak spots before a breach identifies them for you</a:t>
            </a:r>
            <a:r>
              <a:rPr lang="en-CA" sz="1100" dirty="0" smtClean="0">
                <a:solidFill>
                  <a:schemeClr val="tx1"/>
                </a:solidFill>
                <a:latin typeface="+mn-lt"/>
              </a:rPr>
              <a:t>.</a:t>
            </a:r>
            <a:endParaRPr lang="en-CA" sz="1100" dirty="0">
              <a:solidFill>
                <a:schemeClr val="tx1"/>
              </a:solidFill>
              <a:latin typeface="+mn-lt"/>
            </a:endParaRPr>
          </a:p>
        </p:txBody>
      </p:sp>
      <p:sp>
        <p:nvSpPr>
          <p:cNvPr id="4" name="Slide Number Placeholder 3"/>
          <p:cNvSpPr>
            <a:spLocks noGrp="1"/>
          </p:cNvSpPr>
          <p:nvPr>
            <p:ph type="sldNum" sz="quarter" idx="10"/>
          </p:nvPr>
        </p:nvSpPr>
        <p:spPr/>
        <p:txBody>
          <a:bodyPr/>
          <a:lstStyle/>
          <a:p>
            <a:fld id="{822DC180-2307-47BB-9828-008E31DD93F0}" type="slidenum">
              <a:rPr lang="en-CA" smtClean="0"/>
              <a:t>9</a:t>
            </a:fld>
            <a:endParaRPr lang="en-CA"/>
          </a:p>
        </p:txBody>
      </p:sp>
    </p:spTree>
    <p:extLst>
      <p:ext uri="{BB962C8B-B14F-4D97-AF65-F5344CB8AC3E}">
        <p14:creationId xmlns:p14="http://schemas.microsoft.com/office/powerpoint/2010/main" val="1341863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501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94273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110599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3963377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3662889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409046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3894771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4221316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1041753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111382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132787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068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1057297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364529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756071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959441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4186252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3635883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3184423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1768776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669987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167568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520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483147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341318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973022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18336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542025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685341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768865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70651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1843722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67689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445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769925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10497906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39211574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934795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1925114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10717118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936309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40431122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16032567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CA"/>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89349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090159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CA"/>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5967778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CA"/>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1254222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CA"/>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3692727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CA"/>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82680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lvl2pPr>
              <a:defRPr>
                <a:solidFill>
                  <a:schemeClr val="tx1"/>
                </a:solidFill>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55620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350727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148643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p:cNvSpPr>
            <a:spLocks noGrp="1"/>
          </p:cNvSpPr>
          <p:nvPr>
            <p:ph type="sldNum" sz="quarter" idx="12"/>
          </p:nvPr>
        </p:nvSpPr>
        <p:spPr/>
        <p:txBody>
          <a:bodyPr/>
          <a:lstStyle/>
          <a:p>
            <a:fld id="{F3952649-7580-4C51-ABB0-25D2CA115512}" type="slidenum">
              <a:rPr lang="en-CA" smtClean="0"/>
              <a:t>‹#›</a:t>
            </a:fld>
            <a:endParaRPr lang="en-CA"/>
          </a:p>
        </p:txBody>
      </p:sp>
    </p:spTree>
    <p:extLst>
      <p:ext uri="{BB962C8B-B14F-4D97-AF65-F5344CB8AC3E}">
        <p14:creationId xmlns:p14="http://schemas.microsoft.com/office/powerpoint/2010/main" val="21682612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5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12.xml"/><Relationship Id="rId1" Type="http://schemas.openxmlformats.org/officeDocument/2006/relationships/slideLayout" Target="../slideLayouts/slideLayout5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3.xml"/><Relationship Id="rId1" Type="http://schemas.openxmlformats.org/officeDocument/2006/relationships/slideLayout" Target="../slideLayouts/slideLayout5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6.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7.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8.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8.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58D965-0F8E-5C44-9A61-CCD9763AA0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50680" y="2619104"/>
            <a:ext cx="4090639" cy="1619792"/>
          </a:xfrm>
          <a:prstGeom prst="rect">
            <a:avLst/>
          </a:prstGeom>
          <a:ln w="57150">
            <a:solidFill>
              <a:schemeClr val="bg1"/>
            </a:solidFill>
          </a:ln>
        </p:spPr>
        <p:txBody>
          <a:bodyPr vert="horz" lIns="91440" tIns="45720" rIns="91440" bIns="45720" rtlCol="0" anchor="ctr">
            <a:normAutofit/>
          </a:bodyPr>
          <a:lstStyle/>
          <a:p>
            <a:r>
              <a:rPr lang="en-US" dirty="0"/>
              <a:t>Title</a:t>
            </a:r>
            <a:endParaRPr lang="en-CA" dirty="0"/>
          </a:p>
        </p:txBody>
      </p:sp>
      <p:sp>
        <p:nvSpPr>
          <p:cNvPr id="3" name="Text Placeholder 2"/>
          <p:cNvSpPr>
            <a:spLocks noGrp="1"/>
          </p:cNvSpPr>
          <p:nvPr>
            <p:ph type="body" idx="1"/>
          </p:nvPr>
        </p:nvSpPr>
        <p:spPr>
          <a:xfrm>
            <a:off x="4050679" y="4412708"/>
            <a:ext cx="4090639" cy="638795"/>
          </a:xfrm>
          <a:prstGeom prst="rect">
            <a:avLst/>
          </a:prstGeom>
        </p:spPr>
        <p:txBody>
          <a:bodyPr vert="horz" lIns="91440" tIns="45720" rIns="91440" bIns="45720" rtlCol="0">
            <a:normAutofit/>
          </a:bodyPr>
          <a:lstStyle/>
          <a:p>
            <a:pPr lvl="0"/>
            <a:r>
              <a:rPr lang="en-US" dirty="0"/>
              <a:t>Date</a:t>
            </a:r>
            <a:endParaRPr lang="en-CA" dirty="0"/>
          </a:p>
        </p:txBody>
      </p:sp>
    </p:spTree>
    <p:extLst>
      <p:ext uri="{BB962C8B-B14F-4D97-AF65-F5344CB8AC3E}">
        <p14:creationId xmlns:p14="http://schemas.microsoft.com/office/powerpoint/2010/main" val="677698119"/>
      </p:ext>
    </p:extLst>
  </p:cSld>
  <p:clrMap bg1="lt1" tx1="dk1" bg2="lt2" tx2="dk2" accent1="accent1" accent2="accent2" accent3="accent3" accent4="accent4" accent5="accent5" accent6="accent6" hlink="hlink" folHlink="folHlink"/>
  <p:sldLayoutIdLst>
    <p:sldLayoutId id="2147483717" r:id="rId1"/>
  </p:sldLayoutIdLst>
  <p:hf hdr="0" ftr="0" dt="0"/>
  <p:txStyles>
    <p:titleStyle>
      <a:lvl1pPr algn="ct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32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A9A91E-ADEB-914A-A2F2-29824B2ED4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786983" y="3286744"/>
            <a:ext cx="8618034" cy="1028777"/>
          </a:xfrm>
          <a:prstGeom prst="rect">
            <a:avLst/>
          </a:prstGeom>
          <a:ln w="57150">
            <a:solidFill>
              <a:schemeClr val="bg1"/>
            </a:solidFill>
          </a:ln>
        </p:spPr>
        <p:txBody>
          <a:bodyPr vert="horz" lIns="91440" tIns="45720" rIns="91440" bIns="45720" rtlCol="0" anchor="ctr">
            <a:normAutofit/>
          </a:bodyPr>
          <a:lstStyle/>
          <a:p>
            <a:r>
              <a:rPr lang="en-US" dirty="0"/>
              <a:t>Click to edit Master title style</a:t>
            </a:r>
            <a:endParaRPr lang="en-CA" dirty="0"/>
          </a:p>
        </p:txBody>
      </p:sp>
    </p:spTree>
    <p:extLst>
      <p:ext uri="{BB962C8B-B14F-4D97-AF65-F5344CB8AC3E}">
        <p14:creationId xmlns:p14="http://schemas.microsoft.com/office/powerpoint/2010/main" val="4221369641"/>
      </p:ext>
    </p:extLst>
  </p:cSld>
  <p:clrMap bg1="lt1" tx1="dk1" bg2="lt2" tx2="dk2" accent1="accent1" accent2="accent2" accent3="accent3" accent4="accent4" accent5="accent5" accent6="accent6" hlink="hlink" folHlink="folHlink"/>
  <p:sldLayoutIdLst>
    <p:sldLayoutId id="2147483725" r:id="rId1"/>
  </p:sldLayoutIdLst>
  <p:hf hdr="0" ftr="0" dt="0"/>
  <p:txStyles>
    <p:titleStyle>
      <a:lvl1pPr algn="ctr" defTabSz="914400" rtl="0" eaLnBrk="1" latinLnBrk="0" hangingPunct="1">
        <a:lnSpc>
          <a:spcPct val="90000"/>
        </a:lnSpc>
        <a:spcBef>
          <a:spcPct val="0"/>
        </a:spcBef>
        <a:buNone/>
        <a:defRPr sz="5000" b="1"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A9A91E-ADEB-914A-A2F2-29824B2ED4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786983" y="3286744"/>
            <a:ext cx="8618034" cy="1028777"/>
          </a:xfrm>
          <a:prstGeom prst="rect">
            <a:avLst/>
          </a:prstGeom>
          <a:ln w="57150">
            <a:solidFill>
              <a:schemeClr val="bg1"/>
            </a:solidFill>
          </a:ln>
        </p:spPr>
        <p:txBody>
          <a:bodyPr vert="horz" lIns="91440" tIns="45720" rIns="91440" bIns="45720" rtlCol="0" anchor="ctr">
            <a:normAutofit/>
          </a:bodyPr>
          <a:lstStyle/>
          <a:p>
            <a:r>
              <a:rPr lang="en-US" dirty="0"/>
              <a:t>Click to edit Master title style</a:t>
            </a:r>
            <a:endParaRPr lang="en-CA" dirty="0"/>
          </a:p>
        </p:txBody>
      </p:sp>
    </p:spTree>
    <p:extLst>
      <p:ext uri="{BB962C8B-B14F-4D97-AF65-F5344CB8AC3E}">
        <p14:creationId xmlns:p14="http://schemas.microsoft.com/office/powerpoint/2010/main" val="924627748"/>
      </p:ext>
    </p:extLst>
  </p:cSld>
  <p:clrMap bg1="lt1" tx1="dk1" bg2="lt2" tx2="dk2" accent1="accent1" accent2="accent2" accent3="accent3" accent4="accent4" accent5="accent5" accent6="accent6" hlink="hlink" folHlink="folHlink"/>
  <p:sldLayoutIdLst>
    <p:sldLayoutId id="2147483727" r:id="rId1"/>
  </p:sldLayoutIdLst>
  <p:hf hdr="0" ftr="0" dt="0"/>
  <p:txStyles>
    <p:titleStyle>
      <a:lvl1pPr algn="ctr" defTabSz="914400" rtl="0" eaLnBrk="1" latinLnBrk="0" hangingPunct="1">
        <a:lnSpc>
          <a:spcPct val="90000"/>
        </a:lnSpc>
        <a:spcBef>
          <a:spcPct val="0"/>
        </a:spcBef>
        <a:buNone/>
        <a:defRPr sz="5000" b="1"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A9A91E-ADEB-914A-A2F2-29824B2ED4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786983" y="3286744"/>
            <a:ext cx="8618034" cy="1028777"/>
          </a:xfrm>
          <a:prstGeom prst="rect">
            <a:avLst/>
          </a:prstGeom>
          <a:ln w="57150">
            <a:solidFill>
              <a:schemeClr val="bg1"/>
            </a:solidFill>
          </a:ln>
        </p:spPr>
        <p:txBody>
          <a:bodyPr vert="horz" lIns="91440" tIns="45720" rIns="91440" bIns="45720" rtlCol="0" anchor="ctr">
            <a:normAutofit/>
          </a:bodyPr>
          <a:lstStyle/>
          <a:p>
            <a:r>
              <a:rPr lang="en-US" dirty="0"/>
              <a:t>Click to edit Master title style</a:t>
            </a:r>
            <a:endParaRPr lang="en-CA" dirty="0"/>
          </a:p>
        </p:txBody>
      </p:sp>
    </p:spTree>
    <p:extLst>
      <p:ext uri="{BB962C8B-B14F-4D97-AF65-F5344CB8AC3E}">
        <p14:creationId xmlns:p14="http://schemas.microsoft.com/office/powerpoint/2010/main" val="2426818489"/>
      </p:ext>
    </p:extLst>
  </p:cSld>
  <p:clrMap bg1="lt1" tx1="dk1" bg2="lt2" tx2="dk2" accent1="accent1" accent2="accent2" accent3="accent3" accent4="accent4" accent5="accent5" accent6="accent6" hlink="hlink" folHlink="folHlink"/>
  <p:sldLayoutIdLst>
    <p:sldLayoutId id="2147483729" r:id="rId1"/>
  </p:sldLayoutIdLst>
  <p:hf hdr="0" ftr="0" dt="0"/>
  <p:txStyles>
    <p:titleStyle>
      <a:lvl1pPr algn="ctr" defTabSz="914400" rtl="0" eaLnBrk="1" latinLnBrk="0" hangingPunct="1">
        <a:lnSpc>
          <a:spcPct val="90000"/>
        </a:lnSpc>
        <a:spcBef>
          <a:spcPct val="0"/>
        </a:spcBef>
        <a:buNone/>
        <a:defRPr sz="5000" b="1"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A9A91E-ADEB-914A-A2F2-29824B2ED4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786983" y="3286744"/>
            <a:ext cx="8618034" cy="1028777"/>
          </a:xfrm>
          <a:prstGeom prst="rect">
            <a:avLst/>
          </a:prstGeom>
          <a:ln w="57150">
            <a:solidFill>
              <a:schemeClr val="bg1"/>
            </a:solidFill>
          </a:ln>
        </p:spPr>
        <p:txBody>
          <a:bodyPr vert="horz" lIns="91440" tIns="45720" rIns="91440" bIns="45720" rtlCol="0" anchor="ctr">
            <a:normAutofit/>
          </a:bodyPr>
          <a:lstStyle/>
          <a:p>
            <a:r>
              <a:rPr lang="en-US" dirty="0"/>
              <a:t>Click to edit Master title style</a:t>
            </a:r>
            <a:endParaRPr lang="en-CA" dirty="0"/>
          </a:p>
        </p:txBody>
      </p:sp>
    </p:spTree>
    <p:extLst>
      <p:ext uri="{BB962C8B-B14F-4D97-AF65-F5344CB8AC3E}">
        <p14:creationId xmlns:p14="http://schemas.microsoft.com/office/powerpoint/2010/main" val="2898999391"/>
      </p:ext>
    </p:extLst>
  </p:cSld>
  <p:clrMap bg1="lt1" tx1="dk1" bg2="lt2" tx2="dk2" accent1="accent1" accent2="accent2" accent3="accent3" accent4="accent4" accent5="accent5" accent6="accent6" hlink="hlink" folHlink="folHlink"/>
  <p:sldLayoutIdLst>
    <p:sldLayoutId id="2147483731" r:id="rId1"/>
  </p:sldLayoutIdLst>
  <p:hf hdr="0" ftr="0" dt="0"/>
  <p:txStyles>
    <p:titleStyle>
      <a:lvl1pPr algn="ctr" defTabSz="914400" rtl="0" eaLnBrk="1" latinLnBrk="0" hangingPunct="1">
        <a:lnSpc>
          <a:spcPct val="90000"/>
        </a:lnSpc>
        <a:spcBef>
          <a:spcPct val="0"/>
        </a:spcBef>
        <a:buNone/>
        <a:defRPr sz="5000" b="1"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58D965-0F8E-5C44-9A61-CCD9763AA0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50680" y="2619104"/>
            <a:ext cx="4090639" cy="1619792"/>
          </a:xfrm>
          <a:prstGeom prst="rect">
            <a:avLst/>
          </a:prstGeom>
          <a:ln w="57150">
            <a:solidFill>
              <a:schemeClr val="bg1"/>
            </a:solidFill>
          </a:ln>
        </p:spPr>
        <p:txBody>
          <a:bodyPr vert="horz" lIns="91440" tIns="45720" rIns="91440" bIns="45720" rtlCol="0" anchor="ctr">
            <a:normAutofit/>
          </a:bodyPr>
          <a:lstStyle/>
          <a:p>
            <a:r>
              <a:rPr lang="en-US" dirty="0"/>
              <a:t>Title</a:t>
            </a:r>
            <a:endParaRPr lang="en-CA" dirty="0"/>
          </a:p>
        </p:txBody>
      </p:sp>
      <p:sp>
        <p:nvSpPr>
          <p:cNvPr id="3" name="Text Placeholder 2"/>
          <p:cNvSpPr>
            <a:spLocks noGrp="1"/>
          </p:cNvSpPr>
          <p:nvPr>
            <p:ph type="body" idx="1"/>
          </p:nvPr>
        </p:nvSpPr>
        <p:spPr>
          <a:xfrm>
            <a:off x="4050679" y="4412708"/>
            <a:ext cx="4090639" cy="638795"/>
          </a:xfrm>
          <a:prstGeom prst="rect">
            <a:avLst/>
          </a:prstGeom>
        </p:spPr>
        <p:txBody>
          <a:bodyPr vert="horz" lIns="91440" tIns="45720" rIns="91440" bIns="45720" rtlCol="0">
            <a:normAutofit/>
          </a:bodyPr>
          <a:lstStyle/>
          <a:p>
            <a:pPr lvl="0"/>
            <a:r>
              <a:rPr lang="en-US" dirty="0"/>
              <a:t>Date</a:t>
            </a:r>
            <a:endParaRPr lang="en-CA" dirty="0"/>
          </a:p>
        </p:txBody>
      </p:sp>
    </p:spTree>
    <p:extLst>
      <p:ext uri="{BB962C8B-B14F-4D97-AF65-F5344CB8AC3E}">
        <p14:creationId xmlns:p14="http://schemas.microsoft.com/office/powerpoint/2010/main" val="950947844"/>
      </p:ext>
    </p:extLst>
  </p:cSld>
  <p:clrMap bg1="lt1" tx1="dk1" bg2="lt2" tx2="dk2" accent1="accent1" accent2="accent2" accent3="accent3" accent4="accent4" accent5="accent5" accent6="accent6" hlink="hlink" folHlink="folHlink"/>
  <p:sldLayoutIdLst>
    <p:sldLayoutId id="2147483719" r:id="rId1"/>
  </p:sldLayoutIdLst>
  <p:hf hdr="0" ftr="0" dt="0"/>
  <p:txStyles>
    <p:titleStyle>
      <a:lvl1pPr algn="ct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32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58D965-0F8E-5C44-9A61-CCD9763AA0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50680" y="2619104"/>
            <a:ext cx="4090639" cy="1619792"/>
          </a:xfrm>
          <a:prstGeom prst="rect">
            <a:avLst/>
          </a:prstGeom>
          <a:ln w="57150">
            <a:solidFill>
              <a:schemeClr val="bg1"/>
            </a:solidFill>
          </a:ln>
        </p:spPr>
        <p:txBody>
          <a:bodyPr vert="horz" lIns="91440" tIns="45720" rIns="91440" bIns="45720" rtlCol="0" anchor="ctr">
            <a:normAutofit/>
          </a:bodyPr>
          <a:lstStyle/>
          <a:p>
            <a:r>
              <a:rPr lang="en-US" dirty="0"/>
              <a:t>Title</a:t>
            </a:r>
            <a:endParaRPr lang="en-CA" dirty="0"/>
          </a:p>
        </p:txBody>
      </p:sp>
      <p:sp>
        <p:nvSpPr>
          <p:cNvPr id="3" name="Text Placeholder 2"/>
          <p:cNvSpPr>
            <a:spLocks noGrp="1"/>
          </p:cNvSpPr>
          <p:nvPr>
            <p:ph type="body" idx="1"/>
          </p:nvPr>
        </p:nvSpPr>
        <p:spPr>
          <a:xfrm>
            <a:off x="4050679" y="4412708"/>
            <a:ext cx="4090639" cy="638795"/>
          </a:xfrm>
          <a:prstGeom prst="rect">
            <a:avLst/>
          </a:prstGeom>
        </p:spPr>
        <p:txBody>
          <a:bodyPr vert="horz" lIns="91440" tIns="45720" rIns="91440" bIns="45720" rtlCol="0">
            <a:normAutofit/>
          </a:bodyPr>
          <a:lstStyle/>
          <a:p>
            <a:pPr lvl="0"/>
            <a:r>
              <a:rPr lang="en-US" dirty="0"/>
              <a:t>Date</a:t>
            </a:r>
            <a:endParaRPr lang="en-CA" dirty="0"/>
          </a:p>
        </p:txBody>
      </p:sp>
    </p:spTree>
    <p:extLst>
      <p:ext uri="{BB962C8B-B14F-4D97-AF65-F5344CB8AC3E}">
        <p14:creationId xmlns:p14="http://schemas.microsoft.com/office/powerpoint/2010/main" val="3682840544"/>
      </p:ext>
    </p:extLst>
  </p:cSld>
  <p:clrMap bg1="lt1" tx1="dk1" bg2="lt2" tx2="dk2" accent1="accent1" accent2="accent2" accent3="accent3" accent4="accent4" accent5="accent5" accent6="accent6" hlink="hlink" folHlink="folHlink"/>
  <p:sldLayoutIdLst>
    <p:sldLayoutId id="2147483721" r:id="rId1"/>
  </p:sldLayoutIdLst>
  <p:hf hdr="0" ftr="0" dt="0"/>
  <p:txStyles>
    <p:titleStyle>
      <a:lvl1pPr algn="ct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32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58D965-0F8E-5C44-9A61-CCD9763AA0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50680" y="2619104"/>
            <a:ext cx="4090639" cy="1619792"/>
          </a:xfrm>
          <a:prstGeom prst="rect">
            <a:avLst/>
          </a:prstGeom>
          <a:ln w="57150">
            <a:solidFill>
              <a:schemeClr val="bg1"/>
            </a:solidFill>
          </a:ln>
        </p:spPr>
        <p:txBody>
          <a:bodyPr vert="horz" lIns="91440" tIns="45720" rIns="91440" bIns="45720" rtlCol="0" anchor="ctr">
            <a:normAutofit/>
          </a:bodyPr>
          <a:lstStyle/>
          <a:p>
            <a:r>
              <a:rPr lang="en-US" dirty="0"/>
              <a:t>Title</a:t>
            </a:r>
            <a:endParaRPr lang="en-CA" dirty="0"/>
          </a:p>
        </p:txBody>
      </p:sp>
      <p:sp>
        <p:nvSpPr>
          <p:cNvPr id="3" name="Text Placeholder 2"/>
          <p:cNvSpPr>
            <a:spLocks noGrp="1"/>
          </p:cNvSpPr>
          <p:nvPr>
            <p:ph type="body" idx="1"/>
          </p:nvPr>
        </p:nvSpPr>
        <p:spPr>
          <a:xfrm>
            <a:off x="4050679" y="4412708"/>
            <a:ext cx="4090639" cy="638795"/>
          </a:xfrm>
          <a:prstGeom prst="rect">
            <a:avLst/>
          </a:prstGeom>
        </p:spPr>
        <p:txBody>
          <a:bodyPr vert="horz" lIns="91440" tIns="45720" rIns="91440" bIns="45720" rtlCol="0">
            <a:normAutofit/>
          </a:bodyPr>
          <a:lstStyle/>
          <a:p>
            <a:pPr lvl="0"/>
            <a:r>
              <a:rPr lang="en-US" dirty="0"/>
              <a:t>Date</a:t>
            </a:r>
            <a:endParaRPr lang="en-CA" dirty="0"/>
          </a:p>
        </p:txBody>
      </p:sp>
    </p:spTree>
    <p:extLst>
      <p:ext uri="{BB962C8B-B14F-4D97-AF65-F5344CB8AC3E}">
        <p14:creationId xmlns:p14="http://schemas.microsoft.com/office/powerpoint/2010/main" val="1546028218"/>
      </p:ext>
    </p:extLst>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ct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32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721C0A-09F3-8F4A-950F-A1E23004A92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32500"/>
            <a:ext cx="12192000" cy="8255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52649-7580-4C51-ABB0-25D2CA115512}" type="slidenum">
              <a:rPr lang="en-CA" smtClean="0"/>
              <a:t>‹#›</a:t>
            </a:fld>
            <a:endParaRPr lang="en-CA"/>
          </a:p>
        </p:txBody>
      </p:sp>
    </p:spTree>
    <p:extLst>
      <p:ext uri="{BB962C8B-B14F-4D97-AF65-F5344CB8AC3E}">
        <p14:creationId xmlns:p14="http://schemas.microsoft.com/office/powerpoint/2010/main" val="230055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721C0A-09F3-8F4A-950F-A1E23004A92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32500"/>
            <a:ext cx="12192000" cy="8255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52649-7580-4C51-ABB0-25D2CA115512}" type="slidenum">
              <a:rPr lang="en-CA" smtClean="0"/>
              <a:t>‹#›</a:t>
            </a:fld>
            <a:endParaRPr lang="en-CA"/>
          </a:p>
        </p:txBody>
      </p:sp>
    </p:spTree>
    <p:extLst>
      <p:ext uri="{BB962C8B-B14F-4D97-AF65-F5344CB8AC3E}">
        <p14:creationId xmlns:p14="http://schemas.microsoft.com/office/powerpoint/2010/main" val="36385385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721C0A-09F3-8F4A-950F-A1E23004A92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32500"/>
            <a:ext cx="12192000" cy="8255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52649-7580-4C51-ABB0-25D2CA115512}" type="slidenum">
              <a:rPr lang="en-CA" smtClean="0"/>
              <a:t>‹#›</a:t>
            </a:fld>
            <a:endParaRPr lang="en-CA"/>
          </a:p>
        </p:txBody>
      </p:sp>
    </p:spTree>
    <p:extLst>
      <p:ext uri="{BB962C8B-B14F-4D97-AF65-F5344CB8AC3E}">
        <p14:creationId xmlns:p14="http://schemas.microsoft.com/office/powerpoint/2010/main" val="11526726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721C0A-09F3-8F4A-950F-A1E23004A92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32500"/>
            <a:ext cx="12192000" cy="8255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52649-7580-4C51-ABB0-25D2CA115512}" type="slidenum">
              <a:rPr lang="en-CA" smtClean="0"/>
              <a:t>‹#›</a:t>
            </a:fld>
            <a:endParaRPr lang="en-CA"/>
          </a:p>
        </p:txBody>
      </p:sp>
    </p:spTree>
    <p:extLst>
      <p:ext uri="{BB962C8B-B14F-4D97-AF65-F5344CB8AC3E}">
        <p14:creationId xmlns:p14="http://schemas.microsoft.com/office/powerpoint/2010/main" val="25707288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A9A91E-ADEB-914A-A2F2-29824B2ED4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786983" y="3286744"/>
            <a:ext cx="8618034" cy="1028777"/>
          </a:xfrm>
          <a:prstGeom prst="rect">
            <a:avLst/>
          </a:prstGeom>
          <a:ln w="57150">
            <a:solidFill>
              <a:schemeClr val="bg1"/>
            </a:solidFill>
          </a:ln>
        </p:spPr>
        <p:txBody>
          <a:bodyPr vert="horz" lIns="91440" tIns="45720" rIns="91440" bIns="45720" rtlCol="0" anchor="ctr">
            <a:normAutofit/>
          </a:bodyPr>
          <a:lstStyle/>
          <a:p>
            <a:r>
              <a:rPr lang="en-US" dirty="0"/>
              <a:t>Click to edit Master title style</a:t>
            </a:r>
            <a:endParaRPr lang="en-CA" dirty="0"/>
          </a:p>
        </p:txBody>
      </p:sp>
    </p:spTree>
    <p:extLst>
      <p:ext uri="{BB962C8B-B14F-4D97-AF65-F5344CB8AC3E}">
        <p14:creationId xmlns:p14="http://schemas.microsoft.com/office/powerpoint/2010/main" val="313087647"/>
      </p:ext>
    </p:extLst>
  </p:cSld>
  <p:clrMap bg1="lt1" tx1="dk1" bg2="lt2" tx2="dk2" accent1="accent1" accent2="accent2" accent3="accent3" accent4="accent4" accent5="accent5" accent6="accent6" hlink="hlink" folHlink="folHlink"/>
  <p:sldLayoutIdLst>
    <p:sldLayoutId id="2147483715" r:id="rId1"/>
  </p:sldLayoutIdLst>
  <p:hf hdr="0" ftr="0" dt="0"/>
  <p:txStyles>
    <p:titleStyle>
      <a:lvl1pPr algn="ctr" defTabSz="914400" rtl="0" eaLnBrk="1" latinLnBrk="0" hangingPunct="1">
        <a:lnSpc>
          <a:spcPct val="90000"/>
        </a:lnSpc>
        <a:spcBef>
          <a:spcPct val="0"/>
        </a:spcBef>
        <a:buNone/>
        <a:defRPr sz="5000" b="1"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hyperlink" Target="http://www.oipc.ab.ca/"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oipc.ab.ca/action-items/how-to-report-a-privacy-breach.aspx" TargetMode="External"/><Relationship Id="rId2" Type="http://schemas.openxmlformats.org/officeDocument/2006/relationships/notesSlide" Target="../notesSlides/notesSlide20.xml"/><Relationship Id="rId1" Type="http://schemas.openxmlformats.org/officeDocument/2006/relationships/slideLayout" Target="../slideLayouts/slideLayout44.xml"/><Relationship Id="rId5" Type="http://schemas.openxmlformats.org/officeDocument/2006/relationships/hyperlink" Target="mailto:hiahelpdesk@gov.ab.ca" TargetMode="External"/><Relationship Id="rId4" Type="http://schemas.openxmlformats.org/officeDocument/2006/relationships/hyperlink" Target="https://open.alberta.ca/publications/9780778582922"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8B5B13-4B65-954A-B8E5-B51F6F05D86C}"/>
              </a:ext>
            </a:extLst>
          </p:cNvPr>
          <p:cNvSpPr txBox="1"/>
          <p:nvPr/>
        </p:nvSpPr>
        <p:spPr>
          <a:xfrm>
            <a:off x="2515017" y="2566427"/>
            <a:ext cx="7377128" cy="2025509"/>
          </a:xfrm>
          <a:prstGeom prst="rect">
            <a:avLst/>
          </a:prstGeom>
          <a:noFill/>
          <a:ln w="57150">
            <a:solidFill>
              <a:schemeClr val="bg1"/>
            </a:solidFill>
          </a:ln>
        </p:spPr>
        <p:txBody>
          <a:bodyPr wrap="square" lIns="180000" tIns="180000" rIns="180000" bIns="180000" rtlCol="0">
            <a:spAutoFit/>
          </a:bodyPr>
          <a:lstStyle/>
          <a:p>
            <a:pPr algn="ctr"/>
            <a:r>
              <a:rPr lang="en-US" sz="5400" b="1" dirty="0" smtClean="0">
                <a:solidFill>
                  <a:schemeClr val="bg1"/>
                </a:solidFill>
                <a:effectLst>
                  <a:outerShdw blurRad="38100" dist="38100" dir="2700000" algn="tl">
                    <a:srgbClr val="000000">
                      <a:alpha val="43137"/>
                    </a:srgbClr>
                  </a:outerShdw>
                </a:effectLst>
              </a:rPr>
              <a:t>Privacy Breach Response and Reporting</a:t>
            </a:r>
            <a:endParaRPr lang="en-US" sz="5400" b="1"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7CBED003-1386-E64D-AF00-9DA962920FF6}"/>
              </a:ext>
            </a:extLst>
          </p:cNvPr>
          <p:cNvSpPr txBox="1"/>
          <p:nvPr/>
        </p:nvSpPr>
        <p:spPr>
          <a:xfrm>
            <a:off x="3035210" y="4603811"/>
            <a:ext cx="6336742" cy="584775"/>
          </a:xfrm>
          <a:prstGeom prst="rect">
            <a:avLst/>
          </a:prstGeom>
          <a:noFill/>
        </p:spPr>
        <p:txBody>
          <a:bodyPr wrap="square" rtlCol="0">
            <a:spAutoFit/>
          </a:bodyPr>
          <a:lstStyle/>
          <a:p>
            <a:pPr algn="ctr"/>
            <a:r>
              <a:rPr lang="en-US" sz="3200" dirty="0" smtClean="0">
                <a:solidFill>
                  <a:schemeClr val="bg1"/>
                </a:solidFill>
              </a:rPr>
              <a:t>Under the </a:t>
            </a:r>
            <a:r>
              <a:rPr lang="en-US" sz="3200" i="1" dirty="0" smtClean="0">
                <a:solidFill>
                  <a:schemeClr val="bg1"/>
                </a:solidFill>
              </a:rPr>
              <a:t>Health Information Act</a:t>
            </a:r>
            <a:endParaRPr lang="en-US" sz="3200" dirty="0">
              <a:solidFill>
                <a:schemeClr val="bg1"/>
              </a:solidFill>
            </a:endParaRPr>
          </a:p>
        </p:txBody>
      </p:sp>
      <p:sp>
        <p:nvSpPr>
          <p:cNvPr id="2" name="TextBox 1"/>
          <p:cNvSpPr txBox="1"/>
          <p:nvPr/>
        </p:nvSpPr>
        <p:spPr>
          <a:xfrm>
            <a:off x="9832620" y="6344355"/>
            <a:ext cx="1224310" cy="338554"/>
          </a:xfrm>
          <a:prstGeom prst="rect">
            <a:avLst/>
          </a:prstGeom>
          <a:noFill/>
        </p:spPr>
        <p:txBody>
          <a:bodyPr wrap="none" rtlCol="0">
            <a:spAutoFit/>
          </a:bodyPr>
          <a:lstStyle/>
          <a:p>
            <a:r>
              <a:rPr lang="en-CA" sz="1600" dirty="0" smtClean="0">
                <a:solidFill>
                  <a:schemeClr val="bg1"/>
                </a:solidFill>
              </a:rPr>
              <a:t>August 2018</a:t>
            </a:r>
            <a:endParaRPr lang="en-CA" sz="1600" dirty="0">
              <a:solidFill>
                <a:schemeClr val="bg1"/>
              </a:solidFill>
            </a:endParaRPr>
          </a:p>
        </p:txBody>
      </p:sp>
    </p:spTree>
    <p:extLst>
      <p:ext uri="{BB962C8B-B14F-4D97-AF65-F5344CB8AC3E}">
        <p14:creationId xmlns:p14="http://schemas.microsoft.com/office/powerpoint/2010/main" val="1746921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61536-A7DF-2C44-9849-933E2E0607A9}"/>
              </a:ext>
            </a:extLst>
          </p:cNvPr>
          <p:cNvSpPr txBox="1">
            <a:spLocks/>
          </p:cNvSpPr>
          <p:nvPr/>
        </p:nvSpPr>
        <p:spPr>
          <a:xfrm>
            <a:off x="106951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CA" dirty="0" smtClean="0">
                <a:solidFill>
                  <a:schemeClr val="accent4"/>
                </a:solidFill>
              </a:rPr>
              <a:t>Plan Your Breach Response</a:t>
            </a:r>
            <a:endParaRPr lang="en-CA" dirty="0">
              <a:solidFill>
                <a:schemeClr val="accent4"/>
              </a:solidFill>
            </a:endParaRPr>
          </a:p>
        </p:txBody>
      </p:sp>
      <p:sp>
        <p:nvSpPr>
          <p:cNvPr id="3" name="Content Placeholder 2">
            <a:extLst>
              <a:ext uri="{FF2B5EF4-FFF2-40B4-BE49-F238E27FC236}">
                <a16:creationId xmlns:a16="http://schemas.microsoft.com/office/drawing/2014/main" id="{0A5F65AB-45AE-F348-8DE6-0B15CA169524}"/>
              </a:ext>
            </a:extLst>
          </p:cNvPr>
          <p:cNvSpPr txBox="1">
            <a:spLocks/>
          </p:cNvSpPr>
          <p:nvPr/>
        </p:nvSpPr>
        <p:spPr>
          <a:xfrm>
            <a:off x="1119188" y="1601085"/>
            <a:ext cx="11072812" cy="49990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ct val="100000"/>
              </a:lnSpc>
              <a:spcBef>
                <a:spcPts val="0"/>
              </a:spcBef>
              <a:spcAft>
                <a:spcPts val="1800"/>
              </a:spcAft>
            </a:pPr>
            <a:r>
              <a:rPr lang="en-CA" sz="3200" dirty="0" smtClean="0">
                <a:solidFill>
                  <a:schemeClr val="accent2"/>
                </a:solidFill>
                <a:ea typeface="Times New Roman" panose="02020603050405020304" pitchFamily="18" charset="0"/>
                <a:cs typeface="Mangal" panose="02040503050203030202" pitchFamily="18" charset="0"/>
              </a:rPr>
              <a:t>Assume you will have a privacy breach, despite your best efforts</a:t>
            </a:r>
          </a:p>
          <a:p>
            <a:pPr marL="457200" lvl="1" indent="-457200">
              <a:lnSpc>
                <a:spcPct val="100000"/>
              </a:lnSpc>
              <a:spcBef>
                <a:spcPts val="0"/>
              </a:spcBef>
              <a:spcAft>
                <a:spcPts val="1800"/>
              </a:spcAft>
            </a:pPr>
            <a:r>
              <a:rPr lang="en-CA" sz="3200" dirty="0" smtClean="0">
                <a:solidFill>
                  <a:schemeClr val="accent2"/>
                </a:solidFill>
                <a:ea typeface="Times New Roman" panose="02020603050405020304" pitchFamily="18" charset="0"/>
                <a:cs typeface="Mangal" panose="02040503050203030202" pitchFamily="18" charset="0"/>
              </a:rPr>
              <a:t>Identify a breach response team ahead of time</a:t>
            </a:r>
          </a:p>
          <a:p>
            <a:pPr marL="457200" lvl="1" indent="-457200">
              <a:lnSpc>
                <a:spcPct val="100000"/>
              </a:lnSpc>
              <a:spcBef>
                <a:spcPts val="0"/>
              </a:spcBef>
              <a:spcAft>
                <a:spcPts val="1800"/>
              </a:spcAft>
            </a:pPr>
            <a:r>
              <a:rPr lang="en-CA" sz="3200" dirty="0" smtClean="0">
                <a:solidFill>
                  <a:schemeClr val="accent2"/>
                </a:solidFill>
                <a:ea typeface="Times New Roman" panose="02020603050405020304" pitchFamily="18" charset="0"/>
                <a:cs typeface="Mangal" panose="02040503050203030202" pitchFamily="18" charset="0"/>
              </a:rPr>
              <a:t>Establish a policy and plan regarding breaches</a:t>
            </a:r>
          </a:p>
          <a:p>
            <a:pPr marL="457200" lvl="1" indent="-457200">
              <a:lnSpc>
                <a:spcPct val="100000"/>
              </a:lnSpc>
              <a:spcBef>
                <a:spcPts val="0"/>
              </a:spcBef>
              <a:spcAft>
                <a:spcPts val="1800"/>
              </a:spcAft>
            </a:pPr>
            <a:r>
              <a:rPr lang="en-CA" sz="3200" dirty="0" smtClean="0">
                <a:solidFill>
                  <a:schemeClr val="accent2"/>
                </a:solidFill>
                <a:ea typeface="Times New Roman" panose="02020603050405020304" pitchFamily="18" charset="0"/>
                <a:cs typeface="Mangal" panose="02040503050203030202" pitchFamily="18" charset="0"/>
              </a:rPr>
              <a:t>Practice makes perfect – test your plan and make sure staff is educated and trained on it</a:t>
            </a:r>
          </a:p>
        </p:txBody>
      </p:sp>
      <p:sp>
        <p:nvSpPr>
          <p:cNvPr id="4" name="Slide Number Placeholder 3"/>
          <p:cNvSpPr>
            <a:spLocks noGrp="1"/>
          </p:cNvSpPr>
          <p:nvPr>
            <p:ph type="sldNum" sz="quarter" idx="12"/>
          </p:nvPr>
        </p:nvSpPr>
        <p:spPr/>
        <p:txBody>
          <a:bodyPr/>
          <a:lstStyle/>
          <a:p>
            <a:fld id="{F3952649-7580-4C51-ABB0-25D2CA115512}" type="slidenum">
              <a:rPr lang="en-CA" smtClean="0"/>
              <a:t>10</a:t>
            </a:fld>
            <a:endParaRPr lang="en-CA"/>
          </a:p>
        </p:txBody>
      </p:sp>
    </p:spTree>
    <p:extLst>
      <p:ext uri="{BB962C8B-B14F-4D97-AF65-F5344CB8AC3E}">
        <p14:creationId xmlns:p14="http://schemas.microsoft.com/office/powerpoint/2010/main" val="3493811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61536-A7DF-2C44-9849-933E2E0607A9}"/>
              </a:ext>
            </a:extLst>
          </p:cNvPr>
          <p:cNvSpPr txBox="1">
            <a:spLocks/>
          </p:cNvSpPr>
          <p:nvPr/>
        </p:nvSpPr>
        <p:spPr>
          <a:xfrm>
            <a:off x="106951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CA" dirty="0" smtClean="0">
                <a:solidFill>
                  <a:schemeClr val="accent4"/>
                </a:solidFill>
              </a:rPr>
              <a:t>Breach Response Pitfalls</a:t>
            </a:r>
            <a:endParaRPr lang="en-CA" dirty="0">
              <a:solidFill>
                <a:schemeClr val="accent4"/>
              </a:solidFill>
            </a:endParaRPr>
          </a:p>
        </p:txBody>
      </p:sp>
      <p:sp>
        <p:nvSpPr>
          <p:cNvPr id="3" name="Content Placeholder 2">
            <a:extLst>
              <a:ext uri="{FF2B5EF4-FFF2-40B4-BE49-F238E27FC236}">
                <a16:creationId xmlns:a16="http://schemas.microsoft.com/office/drawing/2014/main" id="{0A5F65AB-45AE-F348-8DE6-0B15CA169524}"/>
              </a:ext>
            </a:extLst>
          </p:cNvPr>
          <p:cNvSpPr txBox="1">
            <a:spLocks/>
          </p:cNvSpPr>
          <p:nvPr/>
        </p:nvSpPr>
        <p:spPr>
          <a:xfrm>
            <a:off x="1119188" y="1601085"/>
            <a:ext cx="11072812" cy="49990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spcAft>
                <a:spcPts val="1000"/>
              </a:spcAft>
              <a:buSzPts val="2800"/>
              <a:buFont typeface="Arial" panose="020B0604020202020204" pitchFamily="34" charset="0"/>
              <a:buChar char="•"/>
            </a:pPr>
            <a:r>
              <a:rPr lang="en-US" b="0" dirty="0">
                <a:solidFill>
                  <a:srgbClr val="595959"/>
                </a:solidFill>
                <a:cs typeface="Arial" panose="020B0604020202020204" pitchFamily="34" charset="0"/>
              </a:rPr>
              <a:t>No written breach response </a:t>
            </a:r>
            <a:r>
              <a:rPr lang="en-US" b="0" dirty="0" smtClean="0">
                <a:solidFill>
                  <a:srgbClr val="595959"/>
                </a:solidFill>
                <a:cs typeface="Arial" panose="020B0604020202020204" pitchFamily="34" charset="0"/>
              </a:rPr>
              <a:t>plan – required as a reasonable safeguard</a:t>
            </a:r>
            <a:endParaRPr lang="en-US" b="0" dirty="0">
              <a:solidFill>
                <a:srgbClr val="595959"/>
              </a:solidFill>
              <a:cs typeface="Arial" panose="020B0604020202020204" pitchFamily="34" charset="0"/>
            </a:endParaRPr>
          </a:p>
          <a:p>
            <a:pPr marL="342900" indent="-342900">
              <a:spcBef>
                <a:spcPts val="0"/>
              </a:spcBef>
              <a:spcAft>
                <a:spcPts val="1000"/>
              </a:spcAft>
              <a:buSzPts val="2800"/>
              <a:buFont typeface="Arial" panose="020B0604020202020204" pitchFamily="34" charset="0"/>
              <a:buChar char="•"/>
            </a:pPr>
            <a:r>
              <a:rPr lang="en-US" b="0" dirty="0">
                <a:solidFill>
                  <a:srgbClr val="595959"/>
                </a:solidFill>
                <a:cs typeface="Arial" panose="020B0604020202020204" pitchFamily="34" charset="0"/>
              </a:rPr>
              <a:t>No backup person when decision makers are away</a:t>
            </a:r>
          </a:p>
          <a:p>
            <a:pPr marL="342900" indent="-342900">
              <a:spcBef>
                <a:spcPts val="0"/>
              </a:spcBef>
              <a:spcAft>
                <a:spcPts val="1000"/>
              </a:spcAft>
              <a:buSzPts val="2800"/>
              <a:buFont typeface="Arial" panose="020B0604020202020204" pitchFamily="34" charset="0"/>
              <a:buChar char="•"/>
            </a:pPr>
            <a:r>
              <a:rPr lang="en-US" b="0" dirty="0">
                <a:solidFill>
                  <a:srgbClr val="595959"/>
                </a:solidFill>
                <a:cs typeface="Arial" panose="020B0604020202020204" pitchFamily="34" charset="0"/>
              </a:rPr>
              <a:t>Scrambling to secure external </a:t>
            </a:r>
            <a:r>
              <a:rPr lang="en-US" b="0" dirty="0" smtClean="0">
                <a:solidFill>
                  <a:srgbClr val="595959"/>
                </a:solidFill>
                <a:cs typeface="Arial" panose="020B0604020202020204" pitchFamily="34" charset="0"/>
              </a:rPr>
              <a:t>agencies </a:t>
            </a:r>
            <a:r>
              <a:rPr lang="en-US" sz="2000" b="0" dirty="0" smtClean="0">
                <a:solidFill>
                  <a:srgbClr val="595959"/>
                </a:solidFill>
                <a:cs typeface="Arial" panose="020B0604020202020204" pitchFamily="34" charset="0"/>
              </a:rPr>
              <a:t>(e.g. forensic </a:t>
            </a:r>
            <a:r>
              <a:rPr lang="en-US" sz="2000" b="0" dirty="0">
                <a:solidFill>
                  <a:srgbClr val="595959"/>
                </a:solidFill>
                <a:cs typeface="Arial" panose="020B0604020202020204" pitchFamily="34" charset="0"/>
              </a:rPr>
              <a:t>audit company, law firm, etc</a:t>
            </a:r>
            <a:r>
              <a:rPr lang="en-US" sz="2000" b="0" dirty="0" smtClean="0">
                <a:solidFill>
                  <a:srgbClr val="595959"/>
                </a:solidFill>
                <a:cs typeface="Arial" panose="020B0604020202020204" pitchFamily="34" charset="0"/>
              </a:rPr>
              <a:t>.)</a:t>
            </a:r>
            <a:endParaRPr lang="en-US" b="0" dirty="0">
              <a:solidFill>
                <a:srgbClr val="595959"/>
              </a:solidFill>
              <a:cs typeface="Arial" panose="020B0604020202020204" pitchFamily="34" charset="0"/>
            </a:endParaRPr>
          </a:p>
          <a:p>
            <a:pPr marL="342900" indent="-342900">
              <a:spcBef>
                <a:spcPts val="0"/>
              </a:spcBef>
              <a:spcAft>
                <a:spcPts val="1000"/>
              </a:spcAft>
              <a:buSzPts val="2800"/>
              <a:buFont typeface="Arial" panose="020B0604020202020204" pitchFamily="34" charset="0"/>
              <a:buChar char="•"/>
            </a:pPr>
            <a:r>
              <a:rPr lang="en-US" b="0" dirty="0">
                <a:solidFill>
                  <a:srgbClr val="595959"/>
                </a:solidFill>
                <a:cs typeface="Arial" panose="020B0604020202020204" pitchFamily="34" charset="0"/>
              </a:rPr>
              <a:t>Waiting for "perfect" information</a:t>
            </a:r>
          </a:p>
          <a:p>
            <a:pPr marL="342900" indent="-342900">
              <a:spcBef>
                <a:spcPts val="0"/>
              </a:spcBef>
              <a:spcAft>
                <a:spcPts val="1000"/>
              </a:spcAft>
              <a:buSzPts val="2800"/>
              <a:buFont typeface="Arial" panose="020B0604020202020204" pitchFamily="34" charset="0"/>
              <a:buChar char="•"/>
            </a:pPr>
            <a:r>
              <a:rPr lang="en-US" b="0" dirty="0">
                <a:solidFill>
                  <a:srgbClr val="595959"/>
                </a:solidFill>
                <a:cs typeface="Arial" panose="020B0604020202020204" pitchFamily="34" charset="0"/>
              </a:rPr>
              <a:t>Improper risk assessment of the harm to individuals</a:t>
            </a:r>
          </a:p>
          <a:p>
            <a:pPr marL="342900" indent="-342900">
              <a:spcBef>
                <a:spcPts val="0"/>
              </a:spcBef>
              <a:spcAft>
                <a:spcPts val="1000"/>
              </a:spcAft>
              <a:buSzPts val="2800"/>
              <a:buFont typeface="Arial" panose="020B0604020202020204" pitchFamily="34" charset="0"/>
              <a:buChar char="•"/>
            </a:pPr>
            <a:r>
              <a:rPr lang="en-US" b="0" dirty="0" smtClean="0">
                <a:solidFill>
                  <a:srgbClr val="595959"/>
                </a:solidFill>
                <a:cs typeface="Arial" panose="020B0604020202020204" pitchFamily="34" charset="0"/>
              </a:rPr>
              <a:t>No </a:t>
            </a:r>
            <a:r>
              <a:rPr lang="en-US" b="0" dirty="0">
                <a:solidFill>
                  <a:srgbClr val="595959"/>
                </a:solidFill>
                <a:cs typeface="Arial" panose="020B0604020202020204" pitchFamily="34" charset="0"/>
              </a:rPr>
              <a:t>internal communication and/or action plan </a:t>
            </a:r>
          </a:p>
          <a:p>
            <a:pPr marL="342900" indent="-342900">
              <a:spcBef>
                <a:spcPts val="0"/>
              </a:spcBef>
              <a:spcAft>
                <a:spcPts val="1000"/>
              </a:spcAft>
              <a:buSzPts val="2800"/>
              <a:buFont typeface="Arial" panose="020B0604020202020204" pitchFamily="34" charset="0"/>
              <a:buChar char="•"/>
            </a:pPr>
            <a:r>
              <a:rPr lang="en-US" b="0" dirty="0">
                <a:solidFill>
                  <a:srgbClr val="595959"/>
                </a:solidFill>
                <a:cs typeface="Arial" panose="020B0604020202020204" pitchFamily="34" charset="0"/>
              </a:rPr>
              <a:t>Vague notification to affected </a:t>
            </a:r>
            <a:r>
              <a:rPr lang="en-US" b="0" dirty="0" smtClean="0">
                <a:solidFill>
                  <a:srgbClr val="595959"/>
                </a:solidFill>
                <a:cs typeface="Arial" panose="020B0604020202020204" pitchFamily="34" charset="0"/>
              </a:rPr>
              <a:t>individuals – leads to complaints</a:t>
            </a:r>
            <a:endParaRPr lang="en-US" b="0" dirty="0">
              <a:solidFill>
                <a:srgbClr val="595959"/>
              </a:solidFill>
              <a:cs typeface="Arial" panose="020B0604020202020204" pitchFamily="34" charset="0"/>
            </a:endParaRPr>
          </a:p>
          <a:p>
            <a:pPr marL="342900" indent="-342900">
              <a:spcBef>
                <a:spcPts val="0"/>
              </a:spcBef>
              <a:spcAft>
                <a:spcPts val="1000"/>
              </a:spcAft>
              <a:buSzPts val="2800"/>
              <a:buFont typeface="Arial" panose="020B0604020202020204" pitchFamily="34" charset="0"/>
              <a:buChar char="•"/>
            </a:pPr>
            <a:r>
              <a:rPr lang="en-US" b="0" dirty="0">
                <a:solidFill>
                  <a:srgbClr val="595959"/>
                </a:solidFill>
                <a:cs typeface="Arial" panose="020B0604020202020204" pitchFamily="34" charset="0"/>
              </a:rPr>
              <a:t>Not reporting a privacy breach </a:t>
            </a:r>
            <a:r>
              <a:rPr lang="en-CA" b="0" dirty="0">
                <a:solidFill>
                  <a:srgbClr val="595959"/>
                </a:solidFill>
                <a:cs typeface="Arial" panose="020B0604020202020204" pitchFamily="34" charset="0"/>
              </a:rPr>
              <a:t>at all</a:t>
            </a:r>
            <a:endParaRPr lang="en-CA" altLang="en-US" sz="1400" b="0" dirty="0">
              <a:solidFill>
                <a:srgbClr val="60605B"/>
              </a:solidFill>
              <a:cs typeface="Arial" panose="020B0604020202020204" pitchFamily="34" charset="0"/>
            </a:endParaRPr>
          </a:p>
        </p:txBody>
      </p:sp>
      <p:sp>
        <p:nvSpPr>
          <p:cNvPr id="4" name="Slide Number Placeholder 3"/>
          <p:cNvSpPr>
            <a:spLocks noGrp="1"/>
          </p:cNvSpPr>
          <p:nvPr>
            <p:ph type="sldNum" sz="quarter" idx="12"/>
          </p:nvPr>
        </p:nvSpPr>
        <p:spPr/>
        <p:txBody>
          <a:bodyPr/>
          <a:lstStyle/>
          <a:p>
            <a:fld id="{F3952649-7580-4C51-ABB0-25D2CA115512}" type="slidenum">
              <a:rPr lang="en-CA" smtClean="0"/>
              <a:t>11</a:t>
            </a:fld>
            <a:endParaRPr lang="en-CA"/>
          </a:p>
        </p:txBody>
      </p:sp>
    </p:spTree>
    <p:extLst>
      <p:ext uri="{BB962C8B-B14F-4D97-AF65-F5344CB8AC3E}">
        <p14:creationId xmlns:p14="http://schemas.microsoft.com/office/powerpoint/2010/main" val="1832403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B8D7-CBAC-3D4D-B713-E31E0D90A7EC}"/>
              </a:ext>
            </a:extLst>
          </p:cNvPr>
          <p:cNvSpPr>
            <a:spLocks noGrp="1"/>
          </p:cNvSpPr>
          <p:nvPr>
            <p:ph type="title"/>
          </p:nvPr>
        </p:nvSpPr>
        <p:spPr/>
        <p:txBody>
          <a:bodyPr/>
          <a:lstStyle/>
          <a:p>
            <a:r>
              <a:rPr lang="en-CA" dirty="0" smtClean="0">
                <a:solidFill>
                  <a:schemeClr val="tx2"/>
                </a:solidFill>
              </a:rPr>
              <a:t>Steps to Respond to Privacy Breaches</a:t>
            </a:r>
            <a:endParaRPr lang="en-CA" dirty="0">
              <a:solidFill>
                <a:schemeClr val="tx2"/>
              </a:solidFill>
            </a:endParaRPr>
          </a:p>
        </p:txBody>
      </p:sp>
      <p:sp>
        <p:nvSpPr>
          <p:cNvPr id="3" name="Content Placeholder 2">
            <a:extLst>
              <a:ext uri="{FF2B5EF4-FFF2-40B4-BE49-F238E27FC236}">
                <a16:creationId xmlns:a16="http://schemas.microsoft.com/office/drawing/2014/main" id="{ADB3357B-F3FA-CD48-8662-4B8CE00E4D12}"/>
              </a:ext>
            </a:extLst>
          </p:cNvPr>
          <p:cNvSpPr>
            <a:spLocks noGrp="1"/>
          </p:cNvSpPr>
          <p:nvPr>
            <p:ph idx="1"/>
          </p:nvPr>
        </p:nvSpPr>
        <p:spPr>
          <a:xfrm>
            <a:off x="838200" y="1602601"/>
            <a:ext cx="10515600" cy="4351338"/>
          </a:xfrm>
        </p:spPr>
        <p:txBody>
          <a:bodyPr>
            <a:normAutofit/>
          </a:bodyPr>
          <a:lstStyle/>
          <a:p>
            <a:pPr marL="457200" indent="-457200">
              <a:spcBef>
                <a:spcPts val="0"/>
              </a:spcBef>
              <a:spcAft>
                <a:spcPts val="2400"/>
              </a:spcAft>
              <a:buFont typeface="Arial" panose="020B0604020202020204" pitchFamily="34" charset="0"/>
              <a:buChar char="•"/>
            </a:pPr>
            <a:r>
              <a:rPr lang="en-US" sz="3200" dirty="0" smtClean="0"/>
              <a:t>Step One: Contain the Breach</a:t>
            </a:r>
          </a:p>
          <a:p>
            <a:pPr marL="457200" indent="-457200">
              <a:spcBef>
                <a:spcPts val="0"/>
              </a:spcBef>
              <a:spcAft>
                <a:spcPts val="2400"/>
              </a:spcAft>
              <a:buFont typeface="Arial" panose="020B0604020202020204" pitchFamily="34" charset="0"/>
              <a:buChar char="•"/>
            </a:pPr>
            <a:r>
              <a:rPr lang="en-US" sz="3200" dirty="0" smtClean="0"/>
              <a:t>Step Two: Evaluate the Risks</a:t>
            </a:r>
          </a:p>
          <a:p>
            <a:pPr marL="457200" indent="-457200">
              <a:spcBef>
                <a:spcPts val="0"/>
              </a:spcBef>
              <a:spcAft>
                <a:spcPts val="2400"/>
              </a:spcAft>
              <a:buFont typeface="Arial" panose="020B0604020202020204" pitchFamily="34" charset="0"/>
              <a:buChar char="•"/>
            </a:pPr>
            <a:r>
              <a:rPr lang="en-US" sz="3200" dirty="0" smtClean="0"/>
              <a:t>Step Three: Notification and Reporting</a:t>
            </a:r>
          </a:p>
          <a:p>
            <a:pPr marL="457200" indent="-457200">
              <a:spcBef>
                <a:spcPts val="0"/>
              </a:spcBef>
              <a:spcAft>
                <a:spcPts val="2400"/>
              </a:spcAft>
              <a:buFont typeface="Arial" panose="020B0604020202020204" pitchFamily="34" charset="0"/>
              <a:buChar char="•"/>
            </a:pPr>
            <a:r>
              <a:rPr lang="en-US" sz="3200" dirty="0" smtClean="0"/>
              <a:t>Step Four: Prevention</a:t>
            </a:r>
            <a:endParaRPr lang="en-US" sz="2400" dirty="0"/>
          </a:p>
        </p:txBody>
      </p:sp>
      <p:sp>
        <p:nvSpPr>
          <p:cNvPr id="4" name="Slide Number Placeholder 3"/>
          <p:cNvSpPr>
            <a:spLocks noGrp="1"/>
          </p:cNvSpPr>
          <p:nvPr>
            <p:ph type="sldNum" sz="quarter" idx="12"/>
          </p:nvPr>
        </p:nvSpPr>
        <p:spPr/>
        <p:txBody>
          <a:bodyPr/>
          <a:lstStyle/>
          <a:p>
            <a:fld id="{F3952649-7580-4C51-ABB0-25D2CA115512}" type="slidenum">
              <a:rPr lang="en-CA" smtClean="0"/>
              <a:t>12</a:t>
            </a:fld>
            <a:endParaRPr lang="en-CA"/>
          </a:p>
        </p:txBody>
      </p:sp>
    </p:spTree>
    <p:extLst>
      <p:ext uri="{BB962C8B-B14F-4D97-AF65-F5344CB8AC3E}">
        <p14:creationId xmlns:p14="http://schemas.microsoft.com/office/powerpoint/2010/main" val="1771779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960ED03-978F-744B-B13C-8DCCDF8198B0}"/>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CA" dirty="0" smtClean="0">
                <a:solidFill>
                  <a:schemeClr val="tx2"/>
                </a:solidFill>
              </a:rPr>
              <a:t>Step One: Contain the Breach</a:t>
            </a:r>
            <a:endParaRPr lang="en-CA" dirty="0">
              <a:solidFill>
                <a:schemeClr val="tx2"/>
              </a:solidFill>
            </a:endParaRPr>
          </a:p>
        </p:txBody>
      </p:sp>
      <p:sp>
        <p:nvSpPr>
          <p:cNvPr id="3" name="Content Placeholder 4">
            <a:extLst>
              <a:ext uri="{FF2B5EF4-FFF2-40B4-BE49-F238E27FC236}">
                <a16:creationId xmlns:a16="http://schemas.microsoft.com/office/drawing/2014/main" id="{42CC5765-4FBD-DF4A-BDE8-6C02C9563651}"/>
              </a:ext>
            </a:extLst>
          </p:cNvPr>
          <p:cNvSpPr txBox="1">
            <a:spLocks/>
          </p:cNvSpPr>
          <p:nvPr/>
        </p:nvSpPr>
        <p:spPr>
          <a:xfrm>
            <a:off x="838200" y="1591449"/>
            <a:ext cx="1051560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spcAft>
                <a:spcPts val="2400"/>
              </a:spcAft>
              <a:buFont typeface="Arial" panose="020B0604020202020204" pitchFamily="34" charset="0"/>
              <a:buChar char="•"/>
            </a:pPr>
            <a:r>
              <a:rPr lang="en-US" sz="3200" dirty="0" smtClean="0"/>
              <a:t>Take immediate steps to stop the breach</a:t>
            </a:r>
          </a:p>
          <a:p>
            <a:pPr marL="457200" indent="-457200">
              <a:spcBef>
                <a:spcPts val="0"/>
              </a:spcBef>
              <a:spcAft>
                <a:spcPts val="2400"/>
              </a:spcAft>
              <a:buFont typeface="Arial" panose="020B0604020202020204" pitchFamily="34" charset="0"/>
              <a:buChar char="•"/>
            </a:pPr>
            <a:r>
              <a:rPr lang="en-US" sz="3200" dirty="0" smtClean="0"/>
              <a:t>Take corrective action</a:t>
            </a:r>
          </a:p>
          <a:p>
            <a:pPr marL="457200" indent="-457200">
              <a:spcBef>
                <a:spcPts val="0"/>
              </a:spcBef>
              <a:spcAft>
                <a:spcPts val="2400"/>
              </a:spcAft>
              <a:buFont typeface="Arial" panose="020B0604020202020204" pitchFamily="34" charset="0"/>
              <a:buChar char="•"/>
            </a:pPr>
            <a:r>
              <a:rPr lang="en-US" sz="3200" dirty="0" smtClean="0"/>
              <a:t>Investigate what happened</a:t>
            </a:r>
          </a:p>
          <a:p>
            <a:pPr marL="457200" indent="-457200">
              <a:spcBef>
                <a:spcPts val="0"/>
              </a:spcBef>
              <a:spcAft>
                <a:spcPts val="2400"/>
              </a:spcAft>
              <a:buFont typeface="Arial" panose="020B0604020202020204" pitchFamily="34" charset="0"/>
              <a:buChar char="•"/>
            </a:pPr>
            <a:r>
              <a:rPr lang="en-US" sz="3200" dirty="0" smtClean="0"/>
              <a:t>Gather information and start the risk assessment </a:t>
            </a:r>
          </a:p>
        </p:txBody>
      </p:sp>
      <p:sp>
        <p:nvSpPr>
          <p:cNvPr id="4" name="Slide Number Placeholder 3"/>
          <p:cNvSpPr>
            <a:spLocks noGrp="1"/>
          </p:cNvSpPr>
          <p:nvPr>
            <p:ph type="sldNum" sz="quarter" idx="12"/>
          </p:nvPr>
        </p:nvSpPr>
        <p:spPr/>
        <p:txBody>
          <a:bodyPr/>
          <a:lstStyle/>
          <a:p>
            <a:fld id="{F3952649-7580-4C51-ABB0-25D2CA115512}" type="slidenum">
              <a:rPr lang="en-CA" smtClean="0"/>
              <a:t>13</a:t>
            </a:fld>
            <a:endParaRPr lang="en-CA"/>
          </a:p>
        </p:txBody>
      </p:sp>
    </p:spTree>
    <p:extLst>
      <p:ext uri="{BB962C8B-B14F-4D97-AF65-F5344CB8AC3E}">
        <p14:creationId xmlns:p14="http://schemas.microsoft.com/office/powerpoint/2010/main" val="1499959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960ED03-978F-744B-B13C-8DCCDF8198B0}"/>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CA" dirty="0" smtClean="0">
                <a:solidFill>
                  <a:schemeClr val="tx2"/>
                </a:solidFill>
              </a:rPr>
              <a:t>Step Two: Evaluate the Risks</a:t>
            </a:r>
            <a:endParaRPr lang="en-CA" dirty="0">
              <a:solidFill>
                <a:schemeClr val="tx2"/>
              </a:solidFill>
            </a:endParaRPr>
          </a:p>
        </p:txBody>
      </p:sp>
      <p:sp>
        <p:nvSpPr>
          <p:cNvPr id="3" name="Content Placeholder 4">
            <a:extLst>
              <a:ext uri="{FF2B5EF4-FFF2-40B4-BE49-F238E27FC236}">
                <a16:creationId xmlns:a16="http://schemas.microsoft.com/office/drawing/2014/main" id="{42CC5765-4FBD-DF4A-BDE8-6C02C9563651}"/>
              </a:ext>
            </a:extLst>
          </p:cNvPr>
          <p:cNvSpPr txBox="1">
            <a:spLocks/>
          </p:cNvSpPr>
          <p:nvPr/>
        </p:nvSpPr>
        <p:spPr>
          <a:xfrm>
            <a:off x="838200" y="1591449"/>
            <a:ext cx="1051560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2400"/>
              </a:spcAft>
              <a:buFont typeface="Arial" panose="020B0604020202020204" pitchFamily="34" charset="0"/>
              <a:buChar char="•"/>
            </a:pPr>
            <a:r>
              <a:rPr lang="en-US" altLang="en-US" sz="3200" dirty="0">
                <a:cs typeface="Arial" panose="020B0604020202020204" pitchFamily="34" charset="0"/>
              </a:rPr>
              <a:t>What was the cause and extent of the breach?</a:t>
            </a:r>
          </a:p>
          <a:p>
            <a:pPr marL="342900" lvl="0" indent="-342900">
              <a:lnSpc>
                <a:spcPct val="100000"/>
              </a:lnSpc>
              <a:spcBef>
                <a:spcPts val="0"/>
              </a:spcBef>
              <a:spcAft>
                <a:spcPts val="2400"/>
              </a:spcAft>
              <a:buFont typeface="Arial" panose="020B0604020202020204" pitchFamily="34" charset="0"/>
              <a:buChar char="•"/>
            </a:pPr>
            <a:r>
              <a:rPr lang="en-US" altLang="en-US" sz="3200" dirty="0">
                <a:cs typeface="Arial" panose="020B0604020202020204" pitchFamily="34" charset="0"/>
              </a:rPr>
              <a:t>Who are the affected individuals?</a:t>
            </a:r>
          </a:p>
          <a:p>
            <a:pPr marL="342900" indent="-342900">
              <a:lnSpc>
                <a:spcPct val="100000"/>
              </a:lnSpc>
              <a:spcBef>
                <a:spcPts val="0"/>
              </a:spcBef>
              <a:spcAft>
                <a:spcPts val="2400"/>
              </a:spcAft>
              <a:buFont typeface="Arial" panose="020B0604020202020204" pitchFamily="34" charset="0"/>
              <a:buChar char="•"/>
            </a:pPr>
            <a:r>
              <a:rPr lang="en-US" altLang="en-US" sz="3200" dirty="0" smtClean="0">
                <a:cs typeface="Arial" panose="020B0604020202020204" pitchFamily="34" charset="0"/>
              </a:rPr>
              <a:t>What </a:t>
            </a:r>
            <a:r>
              <a:rPr lang="en-US" altLang="en-US" sz="3200" dirty="0">
                <a:cs typeface="Arial" panose="020B0604020202020204" pitchFamily="34" charset="0"/>
              </a:rPr>
              <a:t>information was involved</a:t>
            </a:r>
            <a:r>
              <a:rPr lang="en-US" altLang="en-US" sz="3200" dirty="0" smtClean="0">
                <a:cs typeface="Arial" panose="020B0604020202020204" pitchFamily="34" charset="0"/>
              </a:rPr>
              <a:t>? </a:t>
            </a:r>
            <a:r>
              <a:rPr lang="en-US" altLang="en-US" sz="3200" dirty="0">
                <a:cs typeface="Arial" panose="020B0604020202020204" pitchFamily="34" charset="0"/>
              </a:rPr>
              <a:t>What is the possible harm</a:t>
            </a:r>
            <a:r>
              <a:rPr lang="en-US" altLang="en-US" sz="3200" dirty="0" smtClean="0">
                <a:cs typeface="Arial" panose="020B0604020202020204" pitchFamily="34" charset="0"/>
              </a:rPr>
              <a:t>?</a:t>
            </a:r>
          </a:p>
          <a:p>
            <a:pPr marL="800100" lvl="2" indent="-342900">
              <a:lnSpc>
                <a:spcPct val="100000"/>
              </a:lnSpc>
              <a:spcBef>
                <a:spcPts val="0"/>
              </a:spcBef>
              <a:spcAft>
                <a:spcPts val="2400"/>
              </a:spcAft>
            </a:pPr>
            <a:r>
              <a:rPr lang="en-US" sz="3200" b="0" dirty="0">
                <a:solidFill>
                  <a:schemeClr val="tx1">
                    <a:lumMod val="65000"/>
                    <a:lumOff val="35000"/>
                  </a:schemeClr>
                </a:solidFill>
              </a:rPr>
              <a:t>Consider all relevant factors, including those in the </a:t>
            </a:r>
            <a:br>
              <a:rPr lang="en-US" sz="3200" b="0" dirty="0">
                <a:solidFill>
                  <a:schemeClr val="tx1">
                    <a:lumMod val="65000"/>
                    <a:lumOff val="35000"/>
                  </a:schemeClr>
                </a:solidFill>
              </a:rPr>
            </a:br>
            <a:r>
              <a:rPr lang="en-US" sz="3200" b="0" i="1" dirty="0">
                <a:solidFill>
                  <a:schemeClr val="tx1">
                    <a:lumMod val="65000"/>
                    <a:lumOff val="35000"/>
                  </a:schemeClr>
                </a:solidFill>
              </a:rPr>
              <a:t>Health Information Regulation</a:t>
            </a:r>
            <a:r>
              <a:rPr lang="en-US" sz="3200" b="0" dirty="0">
                <a:solidFill>
                  <a:schemeClr val="tx1">
                    <a:lumMod val="65000"/>
                    <a:lumOff val="35000"/>
                  </a:schemeClr>
                </a:solidFill>
              </a:rPr>
              <a:t> </a:t>
            </a:r>
            <a:r>
              <a:rPr lang="en-US" b="0" dirty="0">
                <a:solidFill>
                  <a:schemeClr val="tx1">
                    <a:lumMod val="65000"/>
                    <a:lumOff val="35000"/>
                  </a:schemeClr>
                </a:solidFill>
              </a:rPr>
              <a:t>(section 8.1</a:t>
            </a:r>
            <a:r>
              <a:rPr lang="en-US" b="0" dirty="0" smtClean="0">
                <a:solidFill>
                  <a:schemeClr val="tx1">
                    <a:lumMod val="65000"/>
                    <a:lumOff val="35000"/>
                  </a:schemeClr>
                </a:solidFill>
              </a:rPr>
              <a:t>)</a:t>
            </a:r>
            <a:endParaRPr lang="en-US" b="0"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F3952649-7580-4C51-ABB0-25D2CA115512}" type="slidenum">
              <a:rPr lang="en-CA" smtClean="0"/>
              <a:t>14</a:t>
            </a:fld>
            <a:endParaRPr lang="en-CA"/>
          </a:p>
        </p:txBody>
      </p:sp>
    </p:spTree>
    <p:extLst>
      <p:ext uri="{BB962C8B-B14F-4D97-AF65-F5344CB8AC3E}">
        <p14:creationId xmlns:p14="http://schemas.microsoft.com/office/powerpoint/2010/main" val="2514171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960ED03-978F-744B-B13C-8DCCDF8198B0}"/>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CA" dirty="0" smtClean="0">
                <a:solidFill>
                  <a:schemeClr val="tx2"/>
                </a:solidFill>
              </a:rPr>
              <a:t>Step Three: Breach Notification and Reporting</a:t>
            </a:r>
            <a:endParaRPr lang="en-CA" dirty="0">
              <a:solidFill>
                <a:schemeClr val="tx2"/>
              </a:solidFill>
            </a:endParaRPr>
          </a:p>
        </p:txBody>
      </p:sp>
      <p:sp>
        <p:nvSpPr>
          <p:cNvPr id="3" name="Content Placeholder 4">
            <a:extLst>
              <a:ext uri="{FF2B5EF4-FFF2-40B4-BE49-F238E27FC236}">
                <a16:creationId xmlns:a16="http://schemas.microsoft.com/office/drawing/2014/main" id="{42CC5765-4FBD-DF4A-BDE8-6C02C9563651}"/>
              </a:ext>
            </a:extLst>
          </p:cNvPr>
          <p:cNvSpPr txBox="1">
            <a:spLocks/>
          </p:cNvSpPr>
          <p:nvPr/>
        </p:nvSpPr>
        <p:spPr>
          <a:xfrm>
            <a:off x="838200" y="1591449"/>
            <a:ext cx="1051560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ts val="0"/>
              </a:spcBef>
              <a:spcAft>
                <a:spcPts val="2400"/>
              </a:spcAft>
              <a:buFont typeface="Arial" panose="020B0604020202020204" pitchFamily="34" charset="0"/>
              <a:buChar char="•"/>
            </a:pPr>
            <a:r>
              <a:rPr lang="en-US" altLang="en-US" sz="3200" dirty="0" smtClean="0">
                <a:cs typeface="Arial" panose="020B0604020202020204" pitchFamily="34" charset="0"/>
              </a:rPr>
              <a:t>Who should or must we notify? </a:t>
            </a:r>
          </a:p>
          <a:p>
            <a:pPr marL="1028700" lvl="1" indent="-342900">
              <a:lnSpc>
                <a:spcPct val="100000"/>
              </a:lnSpc>
              <a:spcBef>
                <a:spcPts val="0"/>
              </a:spcBef>
            </a:pPr>
            <a:r>
              <a:rPr lang="en-US" altLang="en-US" sz="2800" b="0" dirty="0" smtClean="0">
                <a:solidFill>
                  <a:srgbClr val="595959"/>
                </a:solidFill>
                <a:cs typeface="Arial" panose="020B0604020202020204" pitchFamily="34" charset="0"/>
              </a:rPr>
              <a:t>Legislated or contractual obligations</a:t>
            </a:r>
          </a:p>
          <a:p>
            <a:pPr marL="1028700" lvl="1" indent="-342900">
              <a:lnSpc>
                <a:spcPct val="100000"/>
              </a:lnSpc>
              <a:spcBef>
                <a:spcPts val="0"/>
              </a:spcBef>
            </a:pPr>
            <a:r>
              <a:rPr lang="en-US" altLang="en-US" sz="2800" b="0" dirty="0" smtClean="0">
                <a:solidFill>
                  <a:srgbClr val="595959"/>
                </a:solidFill>
                <a:cs typeface="Arial" panose="020B0604020202020204" pitchFamily="34" charset="0"/>
              </a:rPr>
              <a:t>Office policies and procedures</a:t>
            </a:r>
          </a:p>
          <a:p>
            <a:pPr marL="1028700" lvl="1" indent="-342900">
              <a:lnSpc>
                <a:spcPct val="100000"/>
              </a:lnSpc>
              <a:spcBef>
                <a:spcPts val="0"/>
              </a:spcBef>
              <a:spcAft>
                <a:spcPts val="2400"/>
              </a:spcAft>
            </a:pPr>
            <a:r>
              <a:rPr lang="en-US" altLang="en-US" sz="2800" b="0" dirty="0" smtClean="0">
                <a:solidFill>
                  <a:srgbClr val="595959"/>
                </a:solidFill>
                <a:cs typeface="Arial" panose="020B0604020202020204" pitchFamily="34" charset="0"/>
              </a:rPr>
              <a:t>Risk of harm to affected individuals</a:t>
            </a:r>
            <a:endParaRPr lang="en-US" altLang="en-US" sz="2800" b="0" dirty="0">
              <a:solidFill>
                <a:srgbClr val="595959"/>
              </a:solidFill>
              <a:cs typeface="Arial" panose="020B0604020202020204" pitchFamily="34" charset="0"/>
            </a:endParaRPr>
          </a:p>
          <a:p>
            <a:pPr marL="342900" lvl="0" indent="-342900">
              <a:lnSpc>
                <a:spcPct val="100000"/>
              </a:lnSpc>
              <a:spcBef>
                <a:spcPts val="0"/>
              </a:spcBef>
              <a:spcAft>
                <a:spcPts val="2400"/>
              </a:spcAft>
              <a:buFont typeface="Arial" panose="020B0604020202020204" pitchFamily="34" charset="0"/>
              <a:buChar char="•"/>
            </a:pPr>
            <a:r>
              <a:rPr lang="en-US" altLang="en-US" sz="3200" dirty="0" smtClean="0">
                <a:cs typeface="Arial" panose="020B0604020202020204" pitchFamily="34" charset="0"/>
              </a:rPr>
              <a:t>When should or must notification occur?</a:t>
            </a:r>
          </a:p>
          <a:p>
            <a:pPr marL="1028700" lvl="1" indent="-342900">
              <a:lnSpc>
                <a:spcPct val="100000"/>
              </a:lnSpc>
              <a:spcBef>
                <a:spcPts val="0"/>
              </a:spcBef>
              <a:spcAft>
                <a:spcPts val="2400"/>
              </a:spcAft>
            </a:pPr>
            <a:r>
              <a:rPr lang="en-US" altLang="en-US" sz="2800" b="0" dirty="0" smtClean="0">
                <a:solidFill>
                  <a:srgbClr val="595959"/>
                </a:solidFill>
                <a:cs typeface="Arial" panose="020B0604020202020204" pitchFamily="34" charset="0"/>
              </a:rPr>
              <a:t>“As soon as practicable” </a:t>
            </a:r>
            <a:r>
              <a:rPr lang="en-US" altLang="en-US" sz="2000" b="0" dirty="0" smtClean="0">
                <a:solidFill>
                  <a:srgbClr val="595959"/>
                </a:solidFill>
                <a:cs typeface="Arial" panose="020B0604020202020204" pitchFamily="34" charset="0"/>
              </a:rPr>
              <a:t>(section 60.1(2) of the HIA)</a:t>
            </a:r>
            <a:endParaRPr lang="en-US" altLang="en-US" sz="2000" b="0" dirty="0">
              <a:solidFill>
                <a:srgbClr val="595959"/>
              </a:solidFill>
              <a:cs typeface="Arial" panose="020B0604020202020204" pitchFamily="34" charset="0"/>
            </a:endParaRPr>
          </a:p>
        </p:txBody>
      </p:sp>
      <p:sp>
        <p:nvSpPr>
          <p:cNvPr id="4" name="Slide Number Placeholder 3"/>
          <p:cNvSpPr>
            <a:spLocks noGrp="1"/>
          </p:cNvSpPr>
          <p:nvPr>
            <p:ph type="sldNum" sz="quarter" idx="12"/>
          </p:nvPr>
        </p:nvSpPr>
        <p:spPr/>
        <p:txBody>
          <a:bodyPr/>
          <a:lstStyle/>
          <a:p>
            <a:fld id="{F3952649-7580-4C51-ABB0-25D2CA115512}" type="slidenum">
              <a:rPr lang="en-CA" smtClean="0"/>
              <a:t>15</a:t>
            </a:fld>
            <a:endParaRPr lang="en-CA"/>
          </a:p>
        </p:txBody>
      </p:sp>
    </p:spTree>
    <p:extLst>
      <p:ext uri="{BB962C8B-B14F-4D97-AF65-F5344CB8AC3E}">
        <p14:creationId xmlns:p14="http://schemas.microsoft.com/office/powerpoint/2010/main" val="3926604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960ED03-978F-744B-B13C-8DCCDF8198B0}"/>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CA" dirty="0" smtClean="0">
                <a:solidFill>
                  <a:schemeClr val="tx2"/>
                </a:solidFill>
              </a:rPr>
              <a:t>Step Three: Notification and Reporting</a:t>
            </a:r>
            <a:endParaRPr lang="en-CA" dirty="0">
              <a:solidFill>
                <a:schemeClr val="tx2"/>
              </a:solidFill>
            </a:endParaRPr>
          </a:p>
        </p:txBody>
      </p:sp>
      <p:sp>
        <p:nvSpPr>
          <p:cNvPr id="3" name="Content Placeholder 4">
            <a:extLst>
              <a:ext uri="{FF2B5EF4-FFF2-40B4-BE49-F238E27FC236}">
                <a16:creationId xmlns:a16="http://schemas.microsoft.com/office/drawing/2014/main" id="{42CC5765-4FBD-DF4A-BDE8-6C02C9563651}"/>
              </a:ext>
            </a:extLst>
          </p:cNvPr>
          <p:cNvSpPr txBox="1">
            <a:spLocks/>
          </p:cNvSpPr>
          <p:nvPr/>
        </p:nvSpPr>
        <p:spPr>
          <a:xfrm>
            <a:off x="838199" y="1811883"/>
            <a:ext cx="10913533" cy="417253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ts val="0"/>
              </a:spcBef>
              <a:spcAft>
                <a:spcPts val="2400"/>
              </a:spcAft>
              <a:buFont typeface="Arial" panose="020B0604020202020204" pitchFamily="34" charset="0"/>
              <a:buChar char="•"/>
            </a:pPr>
            <a:r>
              <a:rPr lang="en-US" altLang="en-US" sz="3200" dirty="0" smtClean="0">
                <a:cs typeface="Arial" panose="020B0604020202020204" pitchFamily="34" charset="0"/>
              </a:rPr>
              <a:t>Under the </a:t>
            </a:r>
            <a:r>
              <a:rPr lang="en-US" altLang="en-US" sz="3200" i="1" dirty="0" smtClean="0">
                <a:cs typeface="Arial" panose="020B0604020202020204" pitchFamily="34" charset="0"/>
              </a:rPr>
              <a:t>Health Information Regulation</a:t>
            </a:r>
            <a:r>
              <a:rPr lang="en-US" altLang="en-US" sz="3200" dirty="0" smtClean="0">
                <a:cs typeface="Arial" panose="020B0604020202020204" pitchFamily="34" charset="0"/>
              </a:rPr>
              <a:t>, there are certain elements notices must include when notices are given by:</a:t>
            </a:r>
          </a:p>
          <a:p>
            <a:pPr marL="1028700" lvl="1" indent="-342900">
              <a:lnSpc>
                <a:spcPct val="100000"/>
              </a:lnSpc>
              <a:spcBef>
                <a:spcPts val="0"/>
              </a:spcBef>
            </a:pPr>
            <a:r>
              <a:rPr lang="en-US" altLang="en-US" sz="3200" b="0" dirty="0" smtClean="0">
                <a:solidFill>
                  <a:srgbClr val="595959"/>
                </a:solidFill>
                <a:cs typeface="Arial" panose="020B0604020202020204" pitchFamily="34" charset="0"/>
              </a:rPr>
              <a:t>Affiliates to the custodian </a:t>
            </a:r>
            <a:r>
              <a:rPr lang="en-US" altLang="en-US" sz="1800" b="0" dirty="0" smtClean="0">
                <a:solidFill>
                  <a:srgbClr val="595959"/>
                </a:solidFill>
                <a:cs typeface="Arial" panose="020B0604020202020204" pitchFamily="34" charset="0"/>
              </a:rPr>
              <a:t>(section 8.2(1) of the Regulation)</a:t>
            </a:r>
          </a:p>
          <a:p>
            <a:pPr marL="1028700" lvl="1" indent="-342900">
              <a:lnSpc>
                <a:spcPct val="100000"/>
              </a:lnSpc>
              <a:spcBef>
                <a:spcPts val="0"/>
              </a:spcBef>
            </a:pPr>
            <a:r>
              <a:rPr lang="en-US" altLang="en-US" sz="3200" b="0" dirty="0" smtClean="0">
                <a:solidFill>
                  <a:srgbClr val="595959"/>
                </a:solidFill>
                <a:cs typeface="Arial" panose="020B0604020202020204" pitchFamily="34" charset="0"/>
              </a:rPr>
              <a:t>Custodians to the Commissioner </a:t>
            </a:r>
            <a:r>
              <a:rPr lang="en-US" altLang="en-US" sz="1800" b="0" dirty="0">
                <a:solidFill>
                  <a:srgbClr val="595959"/>
                </a:solidFill>
                <a:cs typeface="Arial" panose="020B0604020202020204" pitchFamily="34" charset="0"/>
              </a:rPr>
              <a:t>(section </a:t>
            </a:r>
            <a:r>
              <a:rPr lang="en-US" altLang="en-US" sz="1800" b="0" dirty="0" smtClean="0">
                <a:solidFill>
                  <a:srgbClr val="595959"/>
                </a:solidFill>
                <a:cs typeface="Arial" panose="020B0604020202020204" pitchFamily="34" charset="0"/>
              </a:rPr>
              <a:t>8.2(2) </a:t>
            </a:r>
            <a:r>
              <a:rPr lang="en-US" altLang="en-US" sz="1800" b="0" dirty="0">
                <a:solidFill>
                  <a:srgbClr val="595959"/>
                </a:solidFill>
                <a:cs typeface="Arial" panose="020B0604020202020204" pitchFamily="34" charset="0"/>
              </a:rPr>
              <a:t>of the Regulation)</a:t>
            </a:r>
            <a:endParaRPr lang="en-US" altLang="en-US" b="0" dirty="0" smtClean="0">
              <a:solidFill>
                <a:srgbClr val="595959"/>
              </a:solidFill>
              <a:cs typeface="Arial" panose="020B0604020202020204" pitchFamily="34" charset="0"/>
            </a:endParaRPr>
          </a:p>
          <a:p>
            <a:pPr marL="1028700" lvl="1" indent="-342900">
              <a:lnSpc>
                <a:spcPct val="100000"/>
              </a:lnSpc>
              <a:spcBef>
                <a:spcPts val="0"/>
              </a:spcBef>
            </a:pPr>
            <a:r>
              <a:rPr lang="en-US" altLang="en-US" sz="3200" b="0" dirty="0" smtClean="0">
                <a:solidFill>
                  <a:srgbClr val="595959"/>
                </a:solidFill>
                <a:cs typeface="Arial" panose="020B0604020202020204" pitchFamily="34" charset="0"/>
              </a:rPr>
              <a:t>Custodians to the Minister of Health </a:t>
            </a:r>
            <a:r>
              <a:rPr lang="en-US" altLang="en-US" sz="1800" b="0" dirty="0">
                <a:solidFill>
                  <a:srgbClr val="595959"/>
                </a:solidFill>
                <a:cs typeface="Arial" panose="020B0604020202020204" pitchFamily="34" charset="0"/>
              </a:rPr>
              <a:t>(section </a:t>
            </a:r>
            <a:r>
              <a:rPr lang="en-US" altLang="en-US" sz="1800" b="0" dirty="0" smtClean="0">
                <a:solidFill>
                  <a:srgbClr val="595959"/>
                </a:solidFill>
                <a:cs typeface="Arial" panose="020B0604020202020204" pitchFamily="34" charset="0"/>
              </a:rPr>
              <a:t>8.2(3) </a:t>
            </a:r>
            <a:r>
              <a:rPr lang="en-US" altLang="en-US" sz="1800" b="0" dirty="0">
                <a:solidFill>
                  <a:srgbClr val="595959"/>
                </a:solidFill>
                <a:cs typeface="Arial" panose="020B0604020202020204" pitchFamily="34" charset="0"/>
              </a:rPr>
              <a:t>of the Regulation</a:t>
            </a:r>
            <a:r>
              <a:rPr lang="en-US" altLang="en-US" sz="1800" b="0" dirty="0" smtClean="0">
                <a:solidFill>
                  <a:srgbClr val="595959"/>
                </a:solidFill>
                <a:cs typeface="Arial" panose="020B0604020202020204" pitchFamily="34" charset="0"/>
              </a:rPr>
              <a:t>)</a:t>
            </a:r>
          </a:p>
          <a:p>
            <a:pPr marL="1028700" lvl="1" indent="-342900">
              <a:lnSpc>
                <a:spcPct val="100000"/>
              </a:lnSpc>
              <a:spcBef>
                <a:spcPts val="0"/>
              </a:spcBef>
              <a:spcAft>
                <a:spcPts val="2400"/>
              </a:spcAft>
            </a:pPr>
            <a:r>
              <a:rPr lang="en-US" altLang="en-US" sz="3200" b="0" dirty="0">
                <a:solidFill>
                  <a:srgbClr val="595959"/>
                </a:solidFill>
                <a:cs typeface="Arial" panose="020B0604020202020204" pitchFamily="34" charset="0"/>
              </a:rPr>
              <a:t>Custodians to </a:t>
            </a:r>
            <a:r>
              <a:rPr lang="en-US" altLang="en-US" sz="3200" b="0" dirty="0" smtClean="0">
                <a:solidFill>
                  <a:srgbClr val="595959"/>
                </a:solidFill>
                <a:cs typeface="Arial" panose="020B0604020202020204" pitchFamily="34" charset="0"/>
              </a:rPr>
              <a:t>the affected individual(s) </a:t>
            </a:r>
            <a:r>
              <a:rPr lang="en-US" altLang="en-US" sz="1800" b="0" dirty="0" smtClean="0">
                <a:solidFill>
                  <a:srgbClr val="595959"/>
                </a:solidFill>
                <a:cs typeface="Arial" panose="020B0604020202020204" pitchFamily="34" charset="0"/>
              </a:rPr>
              <a:t>(section 8.2(4) </a:t>
            </a:r>
            <a:r>
              <a:rPr lang="en-US" altLang="en-US" sz="1800" b="0" dirty="0">
                <a:solidFill>
                  <a:srgbClr val="595959"/>
                </a:solidFill>
                <a:cs typeface="Arial" panose="020B0604020202020204" pitchFamily="34" charset="0"/>
              </a:rPr>
              <a:t>of the </a:t>
            </a:r>
            <a:r>
              <a:rPr lang="en-US" altLang="en-US" sz="1800" b="0" dirty="0" smtClean="0">
                <a:solidFill>
                  <a:srgbClr val="595959"/>
                </a:solidFill>
                <a:cs typeface="Arial" panose="020B0604020202020204" pitchFamily="34" charset="0"/>
              </a:rPr>
              <a:t>Regulation</a:t>
            </a:r>
            <a:r>
              <a:rPr lang="en-US" altLang="en-US" sz="1800" b="0" dirty="0">
                <a:solidFill>
                  <a:srgbClr val="595959"/>
                </a:solidFill>
                <a:cs typeface="Arial" panose="020B0604020202020204" pitchFamily="34" charset="0"/>
              </a:rPr>
              <a:t>)</a:t>
            </a:r>
            <a:endParaRPr lang="en-US" altLang="en-US" b="0" dirty="0" smtClean="0">
              <a:solidFill>
                <a:srgbClr val="595959"/>
              </a:solidFill>
              <a:cs typeface="Arial" panose="020B0604020202020204" pitchFamily="34" charset="0"/>
            </a:endParaRPr>
          </a:p>
        </p:txBody>
      </p:sp>
      <p:sp>
        <p:nvSpPr>
          <p:cNvPr id="4" name="Slide Number Placeholder 3"/>
          <p:cNvSpPr>
            <a:spLocks noGrp="1"/>
          </p:cNvSpPr>
          <p:nvPr>
            <p:ph type="sldNum" sz="quarter" idx="12"/>
          </p:nvPr>
        </p:nvSpPr>
        <p:spPr/>
        <p:txBody>
          <a:bodyPr/>
          <a:lstStyle/>
          <a:p>
            <a:fld id="{F3952649-7580-4C51-ABB0-25D2CA115512}" type="slidenum">
              <a:rPr lang="en-CA" smtClean="0"/>
              <a:t>16</a:t>
            </a:fld>
            <a:endParaRPr lang="en-CA"/>
          </a:p>
        </p:txBody>
      </p:sp>
    </p:spTree>
    <p:extLst>
      <p:ext uri="{BB962C8B-B14F-4D97-AF65-F5344CB8AC3E}">
        <p14:creationId xmlns:p14="http://schemas.microsoft.com/office/powerpoint/2010/main" val="3938740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960ED03-978F-744B-B13C-8DCCDF8198B0}"/>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CA" dirty="0" smtClean="0">
                <a:solidFill>
                  <a:schemeClr val="tx2"/>
                </a:solidFill>
              </a:rPr>
              <a:t>Step Three: Notification and Reporting</a:t>
            </a:r>
            <a:endParaRPr lang="en-CA" dirty="0">
              <a:solidFill>
                <a:schemeClr val="tx2"/>
              </a:solidFill>
            </a:endParaRPr>
          </a:p>
        </p:txBody>
      </p:sp>
      <p:sp>
        <p:nvSpPr>
          <p:cNvPr id="3" name="Content Placeholder 4">
            <a:extLst>
              <a:ext uri="{FF2B5EF4-FFF2-40B4-BE49-F238E27FC236}">
                <a16:creationId xmlns:a16="http://schemas.microsoft.com/office/drawing/2014/main" id="{42CC5765-4FBD-DF4A-BDE8-6C02C9563651}"/>
              </a:ext>
            </a:extLst>
          </p:cNvPr>
          <p:cNvSpPr txBox="1">
            <a:spLocks/>
          </p:cNvSpPr>
          <p:nvPr/>
        </p:nvSpPr>
        <p:spPr>
          <a:xfrm>
            <a:off x="838200" y="1811883"/>
            <a:ext cx="10515600" cy="417253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2400"/>
              </a:spcAft>
              <a:buFont typeface="Arial" panose="020B0604020202020204" pitchFamily="34" charset="0"/>
              <a:buChar char="•"/>
            </a:pPr>
            <a:r>
              <a:rPr lang="en-US" altLang="en-US" dirty="0" smtClean="0">
                <a:cs typeface="Arial" panose="020B0604020202020204" pitchFamily="34" charset="0"/>
              </a:rPr>
              <a:t>The </a:t>
            </a:r>
            <a:r>
              <a:rPr lang="en-US" altLang="en-US" i="1" dirty="0">
                <a:cs typeface="Arial" panose="020B0604020202020204" pitchFamily="34" charset="0"/>
              </a:rPr>
              <a:t>Health Information Regulation </a:t>
            </a:r>
            <a:r>
              <a:rPr lang="en-US" altLang="en-US" dirty="0">
                <a:cs typeface="Arial" panose="020B0604020202020204" pitchFamily="34" charset="0"/>
              </a:rPr>
              <a:t>outlines what a notice to an individual must </a:t>
            </a:r>
            <a:r>
              <a:rPr lang="en-US" altLang="en-US" dirty="0" smtClean="0">
                <a:cs typeface="Arial" panose="020B0604020202020204" pitchFamily="34" charset="0"/>
              </a:rPr>
              <a:t>include </a:t>
            </a:r>
            <a:r>
              <a:rPr lang="en-US" altLang="en-US" sz="2000" dirty="0">
                <a:cs typeface="Arial" panose="020B0604020202020204" pitchFamily="34" charset="0"/>
              </a:rPr>
              <a:t>(section 8.2(4))</a:t>
            </a:r>
          </a:p>
          <a:p>
            <a:pPr marL="342900" lvl="0" indent="-342900">
              <a:lnSpc>
                <a:spcPct val="100000"/>
              </a:lnSpc>
              <a:spcBef>
                <a:spcPts val="0"/>
              </a:spcBef>
              <a:spcAft>
                <a:spcPts val="2400"/>
              </a:spcAft>
              <a:buFont typeface="Arial" panose="020B0604020202020204" pitchFamily="34" charset="0"/>
              <a:buChar char="•"/>
            </a:pPr>
            <a:r>
              <a:rPr lang="en-US" altLang="en-US" dirty="0" smtClean="0">
                <a:cs typeface="Arial" panose="020B0604020202020204" pitchFamily="34" charset="0"/>
              </a:rPr>
              <a:t>When notifying affected individuals:</a:t>
            </a:r>
          </a:p>
          <a:p>
            <a:pPr marL="1028700" lvl="1" indent="-342900">
              <a:lnSpc>
                <a:spcPct val="100000"/>
              </a:lnSpc>
              <a:spcBef>
                <a:spcPts val="0"/>
              </a:spcBef>
            </a:pPr>
            <a:r>
              <a:rPr lang="en-US" altLang="en-US" sz="2800" b="0" dirty="0" smtClean="0">
                <a:solidFill>
                  <a:srgbClr val="595959"/>
                </a:solidFill>
                <a:cs typeface="Arial" panose="020B0604020202020204" pitchFamily="34" charset="0"/>
              </a:rPr>
              <a:t>Be open and honest</a:t>
            </a:r>
          </a:p>
          <a:p>
            <a:pPr marL="1028700" lvl="1" indent="-342900">
              <a:lnSpc>
                <a:spcPct val="100000"/>
              </a:lnSpc>
              <a:spcBef>
                <a:spcPts val="0"/>
              </a:spcBef>
            </a:pPr>
            <a:r>
              <a:rPr lang="en-US" altLang="en-US" sz="2800" b="0" dirty="0" smtClean="0">
                <a:solidFill>
                  <a:srgbClr val="595959"/>
                </a:solidFill>
                <a:cs typeface="Arial" panose="020B0604020202020204" pitchFamily="34" charset="0"/>
              </a:rPr>
              <a:t>Explain what happened and what you are doing</a:t>
            </a:r>
          </a:p>
          <a:p>
            <a:pPr marL="1028700" lvl="1" indent="-342900">
              <a:lnSpc>
                <a:spcPct val="100000"/>
              </a:lnSpc>
              <a:spcBef>
                <a:spcPts val="0"/>
              </a:spcBef>
            </a:pPr>
            <a:r>
              <a:rPr lang="en-US" altLang="en-US" sz="2800" b="0" dirty="0" smtClean="0">
                <a:solidFill>
                  <a:srgbClr val="595959"/>
                </a:solidFill>
                <a:cs typeface="Arial" panose="020B0604020202020204" pitchFamily="34" charset="0"/>
              </a:rPr>
              <a:t>Offer support</a:t>
            </a:r>
          </a:p>
          <a:p>
            <a:pPr marL="1028700" lvl="1" indent="-342900">
              <a:lnSpc>
                <a:spcPct val="100000"/>
              </a:lnSpc>
              <a:spcBef>
                <a:spcPts val="0"/>
              </a:spcBef>
              <a:spcAft>
                <a:spcPts val="2400"/>
              </a:spcAft>
            </a:pPr>
            <a:r>
              <a:rPr lang="en-US" altLang="en-US" sz="2800" b="0" dirty="0" smtClean="0">
                <a:solidFill>
                  <a:srgbClr val="595959"/>
                </a:solidFill>
                <a:cs typeface="Arial" panose="020B0604020202020204" pitchFamily="34" charset="0"/>
              </a:rPr>
              <a:t>Be prepared to answer questions or develop FAQs</a:t>
            </a:r>
            <a:endParaRPr lang="en-US" altLang="en-US" sz="2800" b="0" dirty="0">
              <a:solidFill>
                <a:srgbClr val="595959"/>
              </a:solidFill>
              <a:cs typeface="Arial" panose="020B0604020202020204" pitchFamily="34" charset="0"/>
            </a:endParaRPr>
          </a:p>
        </p:txBody>
      </p:sp>
      <p:sp>
        <p:nvSpPr>
          <p:cNvPr id="4" name="Slide Number Placeholder 3"/>
          <p:cNvSpPr>
            <a:spLocks noGrp="1"/>
          </p:cNvSpPr>
          <p:nvPr>
            <p:ph type="sldNum" sz="quarter" idx="12"/>
          </p:nvPr>
        </p:nvSpPr>
        <p:spPr/>
        <p:txBody>
          <a:bodyPr/>
          <a:lstStyle/>
          <a:p>
            <a:fld id="{F3952649-7580-4C51-ABB0-25D2CA115512}" type="slidenum">
              <a:rPr lang="en-CA" smtClean="0"/>
              <a:t>17</a:t>
            </a:fld>
            <a:endParaRPr lang="en-CA"/>
          </a:p>
        </p:txBody>
      </p:sp>
    </p:spTree>
    <p:extLst>
      <p:ext uri="{BB962C8B-B14F-4D97-AF65-F5344CB8AC3E}">
        <p14:creationId xmlns:p14="http://schemas.microsoft.com/office/powerpoint/2010/main" val="3133294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960ED03-978F-744B-B13C-8DCCDF8198B0}"/>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CA" dirty="0" smtClean="0">
                <a:solidFill>
                  <a:schemeClr val="tx2"/>
                </a:solidFill>
              </a:rPr>
              <a:t>Step Three: Notification and Reporting</a:t>
            </a:r>
            <a:endParaRPr lang="en-CA" dirty="0">
              <a:solidFill>
                <a:schemeClr val="tx2"/>
              </a:solidFill>
            </a:endParaRPr>
          </a:p>
        </p:txBody>
      </p:sp>
      <p:sp>
        <p:nvSpPr>
          <p:cNvPr id="3" name="Content Placeholder 4">
            <a:extLst>
              <a:ext uri="{FF2B5EF4-FFF2-40B4-BE49-F238E27FC236}">
                <a16:creationId xmlns:a16="http://schemas.microsoft.com/office/drawing/2014/main" id="{42CC5765-4FBD-DF4A-BDE8-6C02C9563651}"/>
              </a:ext>
            </a:extLst>
          </p:cNvPr>
          <p:cNvSpPr txBox="1">
            <a:spLocks/>
          </p:cNvSpPr>
          <p:nvPr/>
        </p:nvSpPr>
        <p:spPr>
          <a:xfrm>
            <a:off x="838200" y="1619970"/>
            <a:ext cx="10515600" cy="417253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ts val="0"/>
              </a:spcBef>
              <a:spcAft>
                <a:spcPts val="2400"/>
              </a:spcAft>
              <a:buFont typeface="Arial" panose="020B0604020202020204" pitchFamily="34" charset="0"/>
              <a:buChar char="•"/>
            </a:pPr>
            <a:r>
              <a:rPr lang="en-US" altLang="en-US" dirty="0" smtClean="0">
                <a:cs typeface="Arial" panose="020B0604020202020204" pitchFamily="34" charset="0"/>
              </a:rPr>
              <a:t>When reporting to the OIPC:</a:t>
            </a:r>
          </a:p>
          <a:p>
            <a:pPr marL="1028700" lvl="1" indent="-342900">
              <a:lnSpc>
                <a:spcPct val="100000"/>
              </a:lnSpc>
              <a:spcBef>
                <a:spcPts val="0"/>
              </a:spcBef>
            </a:pPr>
            <a:r>
              <a:rPr lang="en-US" altLang="en-US" sz="2800" b="0" dirty="0" smtClean="0">
                <a:solidFill>
                  <a:srgbClr val="595959"/>
                </a:solidFill>
                <a:cs typeface="Arial" panose="020B0604020202020204" pitchFamily="34" charset="0"/>
              </a:rPr>
              <a:t>Use the Privacy Breach Report Form for Use by Organizations, Custodians and Public Bodies</a:t>
            </a:r>
          </a:p>
          <a:p>
            <a:pPr marL="1028700" lvl="1" indent="-342900">
              <a:lnSpc>
                <a:spcPct val="100000"/>
              </a:lnSpc>
              <a:spcBef>
                <a:spcPts val="0"/>
              </a:spcBef>
            </a:pPr>
            <a:r>
              <a:rPr lang="en-US" altLang="en-US" sz="2800" b="0" dirty="0" smtClean="0">
                <a:solidFill>
                  <a:srgbClr val="595959"/>
                </a:solidFill>
                <a:cs typeface="Arial" panose="020B0604020202020204" pitchFamily="34" charset="0"/>
              </a:rPr>
              <a:t>Review the Reporting a Breach to the Commissioner Practice Note to help guide custodians in completing the form</a:t>
            </a:r>
          </a:p>
          <a:p>
            <a:pPr marL="1028700" lvl="1" indent="-342900">
              <a:lnSpc>
                <a:spcPct val="100000"/>
              </a:lnSpc>
              <a:spcBef>
                <a:spcPts val="0"/>
              </a:spcBef>
              <a:spcAft>
                <a:spcPts val="2400"/>
              </a:spcAft>
            </a:pPr>
            <a:r>
              <a:rPr lang="en-US" altLang="en-US" sz="2800" b="0" dirty="0" smtClean="0">
                <a:solidFill>
                  <a:srgbClr val="595959"/>
                </a:solidFill>
                <a:cs typeface="Arial" panose="020B0604020202020204" pitchFamily="34" charset="0"/>
              </a:rPr>
              <a:t>Be prepared to answer questions, if required</a:t>
            </a:r>
          </a:p>
          <a:p>
            <a:pPr marL="0" lvl="1" indent="0">
              <a:lnSpc>
                <a:spcPct val="100000"/>
              </a:lnSpc>
              <a:spcBef>
                <a:spcPts val="0"/>
              </a:spcBef>
              <a:spcAft>
                <a:spcPts val="2400"/>
              </a:spcAft>
              <a:buNone/>
            </a:pPr>
            <a:r>
              <a:rPr lang="en-US" altLang="en-US" sz="2800" dirty="0" smtClean="0">
                <a:solidFill>
                  <a:schemeClr val="accent2"/>
                </a:solidFill>
                <a:cs typeface="Arial" panose="020B0604020202020204" pitchFamily="34" charset="0"/>
              </a:rPr>
              <a:t>Resources are available at </a:t>
            </a:r>
            <a:r>
              <a:rPr lang="en-US" altLang="en-US" sz="2800" dirty="0" smtClean="0">
                <a:solidFill>
                  <a:schemeClr val="accent2"/>
                </a:solidFill>
                <a:cs typeface="Arial" panose="020B0604020202020204" pitchFamily="34" charset="0"/>
                <a:hlinkClick r:id="rId3"/>
              </a:rPr>
              <a:t>www.oipc.ab.ca</a:t>
            </a:r>
            <a:r>
              <a:rPr lang="en-US" altLang="en-US" sz="2800" dirty="0" smtClean="0">
                <a:solidFill>
                  <a:schemeClr val="accent2"/>
                </a:solidFill>
                <a:cs typeface="Arial" panose="020B0604020202020204" pitchFamily="34" charset="0"/>
              </a:rPr>
              <a:t> on the </a:t>
            </a:r>
            <a:br>
              <a:rPr lang="en-US" altLang="en-US" sz="2800" dirty="0" smtClean="0">
                <a:solidFill>
                  <a:schemeClr val="accent2"/>
                </a:solidFill>
                <a:cs typeface="Arial" panose="020B0604020202020204" pitchFamily="34" charset="0"/>
              </a:rPr>
            </a:br>
            <a:r>
              <a:rPr lang="en-US" altLang="en-US" sz="2800" dirty="0" smtClean="0">
                <a:solidFill>
                  <a:schemeClr val="accent2"/>
                </a:solidFill>
                <a:cs typeface="Arial" panose="020B0604020202020204" pitchFamily="34" charset="0"/>
              </a:rPr>
              <a:t>“How to Report a Breach” webpage available from the homepage.</a:t>
            </a:r>
          </a:p>
        </p:txBody>
      </p:sp>
      <p:sp>
        <p:nvSpPr>
          <p:cNvPr id="4" name="Slide Number Placeholder 3"/>
          <p:cNvSpPr>
            <a:spLocks noGrp="1"/>
          </p:cNvSpPr>
          <p:nvPr>
            <p:ph type="sldNum" sz="quarter" idx="12"/>
          </p:nvPr>
        </p:nvSpPr>
        <p:spPr/>
        <p:txBody>
          <a:bodyPr/>
          <a:lstStyle/>
          <a:p>
            <a:fld id="{F3952649-7580-4C51-ABB0-25D2CA115512}" type="slidenum">
              <a:rPr lang="en-CA" smtClean="0"/>
              <a:t>18</a:t>
            </a:fld>
            <a:endParaRPr lang="en-CA"/>
          </a:p>
        </p:txBody>
      </p:sp>
    </p:spTree>
    <p:extLst>
      <p:ext uri="{BB962C8B-B14F-4D97-AF65-F5344CB8AC3E}">
        <p14:creationId xmlns:p14="http://schemas.microsoft.com/office/powerpoint/2010/main" val="3095178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960ED03-978F-744B-B13C-8DCCDF8198B0}"/>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CA" dirty="0" smtClean="0">
                <a:solidFill>
                  <a:schemeClr val="tx2"/>
                </a:solidFill>
              </a:rPr>
              <a:t>Step Four: Prevention</a:t>
            </a:r>
            <a:endParaRPr lang="en-CA" dirty="0">
              <a:solidFill>
                <a:schemeClr val="tx2"/>
              </a:solidFill>
            </a:endParaRPr>
          </a:p>
        </p:txBody>
      </p:sp>
      <p:sp>
        <p:nvSpPr>
          <p:cNvPr id="3" name="Content Placeholder 4">
            <a:extLst>
              <a:ext uri="{FF2B5EF4-FFF2-40B4-BE49-F238E27FC236}">
                <a16:creationId xmlns:a16="http://schemas.microsoft.com/office/drawing/2014/main" id="{42CC5765-4FBD-DF4A-BDE8-6C02C9563651}"/>
              </a:ext>
            </a:extLst>
          </p:cNvPr>
          <p:cNvSpPr txBox="1">
            <a:spLocks/>
          </p:cNvSpPr>
          <p:nvPr/>
        </p:nvSpPr>
        <p:spPr>
          <a:xfrm>
            <a:off x="838199" y="1591449"/>
            <a:ext cx="10811933"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ts val="0"/>
              </a:spcBef>
              <a:spcAft>
                <a:spcPts val="2400"/>
              </a:spcAft>
              <a:buFont typeface="Arial" panose="020B0604020202020204" pitchFamily="34" charset="0"/>
              <a:buChar char="•"/>
            </a:pPr>
            <a:r>
              <a:rPr lang="en-US" altLang="en-US" sz="3200" dirty="0" smtClean="0">
                <a:cs typeface="Arial" panose="020B0604020202020204" pitchFamily="34" charset="0"/>
              </a:rPr>
              <a:t>Develop or improve safeguards</a:t>
            </a:r>
          </a:p>
          <a:p>
            <a:pPr marL="342900" lvl="0" indent="-342900">
              <a:lnSpc>
                <a:spcPct val="100000"/>
              </a:lnSpc>
              <a:spcBef>
                <a:spcPts val="0"/>
              </a:spcBef>
              <a:spcAft>
                <a:spcPts val="2400"/>
              </a:spcAft>
              <a:buFont typeface="Arial" panose="020B0604020202020204" pitchFamily="34" charset="0"/>
              <a:buChar char="•"/>
            </a:pPr>
            <a:r>
              <a:rPr lang="en-US" altLang="en-US" sz="3200" dirty="0" smtClean="0">
                <a:cs typeface="Arial" panose="020B0604020202020204" pitchFamily="34" charset="0"/>
              </a:rPr>
              <a:t>Review and update policies and procedures, as needed</a:t>
            </a:r>
          </a:p>
          <a:p>
            <a:pPr marL="342900" lvl="0" indent="-342900">
              <a:lnSpc>
                <a:spcPct val="100000"/>
              </a:lnSpc>
              <a:spcBef>
                <a:spcPts val="0"/>
              </a:spcBef>
              <a:spcAft>
                <a:spcPts val="2400"/>
              </a:spcAft>
              <a:buFont typeface="Arial" panose="020B0604020202020204" pitchFamily="34" charset="0"/>
              <a:buChar char="•"/>
            </a:pPr>
            <a:r>
              <a:rPr lang="en-US" altLang="en-US" sz="3200" dirty="0" smtClean="0">
                <a:cs typeface="Arial" panose="020B0604020202020204" pitchFamily="34" charset="0"/>
              </a:rPr>
              <a:t>Regularly educate and train staff on safeguards and policies</a:t>
            </a:r>
          </a:p>
          <a:p>
            <a:pPr marL="342900" lvl="0" indent="-342900">
              <a:lnSpc>
                <a:spcPct val="100000"/>
              </a:lnSpc>
              <a:spcBef>
                <a:spcPts val="0"/>
              </a:spcBef>
              <a:spcAft>
                <a:spcPts val="2400"/>
              </a:spcAft>
              <a:buFont typeface="Arial" panose="020B0604020202020204" pitchFamily="34" charset="0"/>
              <a:buChar char="•"/>
            </a:pPr>
            <a:r>
              <a:rPr lang="en-US" altLang="en-US" sz="3200" dirty="0" smtClean="0">
                <a:cs typeface="Arial" panose="020B0604020202020204" pitchFamily="34" charset="0"/>
              </a:rPr>
              <a:t>Audit to ensure prevention plan has been implemented</a:t>
            </a:r>
            <a:endParaRPr lang="en-US" altLang="en-US" sz="32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F3952649-7580-4C51-ABB0-25D2CA115512}" type="slidenum">
              <a:rPr lang="en-CA" smtClean="0"/>
              <a:t>19</a:t>
            </a:fld>
            <a:endParaRPr lang="en-CA"/>
          </a:p>
        </p:txBody>
      </p:sp>
    </p:spTree>
    <p:extLst>
      <p:ext uri="{BB962C8B-B14F-4D97-AF65-F5344CB8AC3E}">
        <p14:creationId xmlns:p14="http://schemas.microsoft.com/office/powerpoint/2010/main" val="2822557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Disclaimer</a:t>
            </a:r>
            <a:endParaRPr lang="en-CA" dirty="0"/>
          </a:p>
        </p:txBody>
      </p:sp>
      <p:sp>
        <p:nvSpPr>
          <p:cNvPr id="3" name="Content Placeholder 2"/>
          <p:cNvSpPr>
            <a:spLocks noGrp="1"/>
          </p:cNvSpPr>
          <p:nvPr>
            <p:ph idx="1"/>
          </p:nvPr>
        </p:nvSpPr>
        <p:spPr>
          <a:xfrm>
            <a:off x="838200" y="1690157"/>
            <a:ext cx="10515600" cy="4351338"/>
          </a:xfrm>
        </p:spPr>
        <p:txBody>
          <a:bodyPr>
            <a:normAutofit lnSpcReduction="10000"/>
          </a:bodyPr>
          <a:lstStyle/>
          <a:p>
            <a:r>
              <a:rPr lang="en-CA" b="0" dirty="0">
                <a:solidFill>
                  <a:schemeClr val="accent3"/>
                </a:solidFill>
              </a:rPr>
              <a:t>This document is not intended as, nor is it a substitute for, legal advice, and is not binding on the Information and Privacy Commissioner of Alberta. Responsibility for compliance with the law (and any applicable professional or trade standards or requirements) remains with each organization, custodian or public body.  All examples used are provided as illustrations.</a:t>
            </a:r>
          </a:p>
          <a:p>
            <a:r>
              <a:rPr lang="en-CA" b="0" dirty="0">
                <a:solidFill>
                  <a:schemeClr val="accent3"/>
                </a:solidFill>
              </a:rPr>
              <a:t>The official versions of the </a:t>
            </a:r>
            <a:r>
              <a:rPr lang="en-CA" b="0" i="1" dirty="0">
                <a:solidFill>
                  <a:schemeClr val="accent3"/>
                </a:solidFill>
              </a:rPr>
              <a:t>Personal Information Protection Act</a:t>
            </a:r>
            <a:r>
              <a:rPr lang="en-CA" b="0" dirty="0">
                <a:solidFill>
                  <a:schemeClr val="accent3"/>
                </a:solidFill>
              </a:rPr>
              <a:t>, the </a:t>
            </a:r>
            <a:r>
              <a:rPr lang="en-CA" b="0" i="1" dirty="0">
                <a:solidFill>
                  <a:schemeClr val="accent3"/>
                </a:solidFill>
              </a:rPr>
              <a:t>Health Information Act, </a:t>
            </a:r>
            <a:r>
              <a:rPr lang="en-CA" b="0" dirty="0">
                <a:solidFill>
                  <a:schemeClr val="accent3"/>
                </a:solidFill>
              </a:rPr>
              <a:t>the </a:t>
            </a:r>
            <a:r>
              <a:rPr lang="en-CA" b="0" i="1" dirty="0">
                <a:solidFill>
                  <a:schemeClr val="accent3"/>
                </a:solidFill>
              </a:rPr>
              <a:t>Freedom of Information and Protection of Privacy Act</a:t>
            </a:r>
            <a:r>
              <a:rPr lang="en-CA" b="0" dirty="0">
                <a:solidFill>
                  <a:schemeClr val="accent3"/>
                </a:solidFill>
              </a:rPr>
              <a:t> and their associated regulations should be consulted for the exact wording and for all purposes of interpreting and applying the legislation.  The Acts are available on the website of the Alberta Queen’s Printer at www.qp.alberta.ca.</a:t>
            </a:r>
          </a:p>
        </p:txBody>
      </p:sp>
      <p:sp>
        <p:nvSpPr>
          <p:cNvPr id="4" name="Slide Number Placeholder 3"/>
          <p:cNvSpPr>
            <a:spLocks noGrp="1"/>
          </p:cNvSpPr>
          <p:nvPr>
            <p:ph type="sldNum" sz="quarter" idx="12"/>
          </p:nvPr>
        </p:nvSpPr>
        <p:spPr/>
        <p:txBody>
          <a:bodyPr/>
          <a:lstStyle/>
          <a:p>
            <a:fld id="{F3952649-7580-4C51-ABB0-25D2CA115512}" type="slidenum">
              <a:rPr lang="en-CA" smtClean="0"/>
              <a:t>2</a:t>
            </a:fld>
            <a:endParaRPr lang="en-CA" dirty="0"/>
          </a:p>
        </p:txBody>
      </p:sp>
    </p:spTree>
    <p:extLst>
      <p:ext uri="{BB962C8B-B14F-4D97-AF65-F5344CB8AC3E}">
        <p14:creationId xmlns:p14="http://schemas.microsoft.com/office/powerpoint/2010/main" val="4238475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58379" y="1642949"/>
            <a:ext cx="9922510" cy="51194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0"/>
              </a:spcBef>
              <a:spcAft>
                <a:spcPts val="2400"/>
              </a:spcAft>
              <a:buSzPts val="2800"/>
              <a:buFont typeface="Arial"/>
              <a:buChar char="•"/>
            </a:pPr>
            <a:r>
              <a:rPr lang="en-CA" b="1" dirty="0" smtClean="0">
                <a:solidFill>
                  <a:schemeClr val="accent2"/>
                </a:solidFill>
              </a:rPr>
              <a:t>OIPC – How to Report a Privacy Breach</a:t>
            </a:r>
            <a:r>
              <a:rPr lang="en-CA" dirty="0">
                <a:solidFill>
                  <a:srgbClr val="595959"/>
                </a:solidFill>
              </a:rPr>
              <a:t/>
            </a:r>
            <a:br>
              <a:rPr lang="en-CA" dirty="0">
                <a:solidFill>
                  <a:srgbClr val="595959"/>
                </a:solidFill>
              </a:rPr>
            </a:br>
            <a:r>
              <a:rPr lang="en-CA" sz="2400" dirty="0" smtClean="0">
                <a:solidFill>
                  <a:srgbClr val="595959"/>
                </a:solidFill>
                <a:hlinkClick r:id="rId3"/>
              </a:rPr>
              <a:t>www.oipc.ab.ca/action-items/how-to-report-a-privacy-breach.aspx</a:t>
            </a:r>
            <a:r>
              <a:rPr lang="en-CA" sz="2400" dirty="0" smtClean="0">
                <a:solidFill>
                  <a:srgbClr val="595959"/>
                </a:solidFill>
              </a:rPr>
              <a:t> </a:t>
            </a:r>
          </a:p>
          <a:p>
            <a:pPr>
              <a:spcBef>
                <a:spcPts val="0"/>
              </a:spcBef>
              <a:spcAft>
                <a:spcPts val="2400"/>
              </a:spcAft>
              <a:buSzPts val="2800"/>
              <a:buFont typeface="Arial"/>
              <a:buChar char="•"/>
            </a:pPr>
            <a:r>
              <a:rPr lang="en-CA" b="1" dirty="0" smtClean="0">
                <a:solidFill>
                  <a:schemeClr val="accent2"/>
                </a:solidFill>
              </a:rPr>
              <a:t>Alberta Health – HIA Guidelines and Practices Manual</a:t>
            </a:r>
            <a:r>
              <a:rPr lang="en-CA" dirty="0" smtClean="0">
                <a:solidFill>
                  <a:srgbClr val="595959"/>
                </a:solidFill>
              </a:rPr>
              <a:t/>
            </a:r>
            <a:br>
              <a:rPr lang="en-CA" dirty="0" smtClean="0">
                <a:solidFill>
                  <a:srgbClr val="595959"/>
                </a:solidFill>
              </a:rPr>
            </a:br>
            <a:r>
              <a:rPr lang="en-CA" sz="2400" dirty="0">
                <a:solidFill>
                  <a:srgbClr val="595959"/>
                </a:solidFill>
                <a:hlinkClick r:id="rId4"/>
              </a:rPr>
              <a:t>https</a:t>
            </a:r>
            <a:r>
              <a:rPr lang="en-CA" sz="2400" dirty="0" smtClean="0">
                <a:solidFill>
                  <a:srgbClr val="595959"/>
                </a:solidFill>
                <a:hlinkClick r:id="rId4"/>
              </a:rPr>
              <a:t>://open.alberta.ca/publications/9780778582922</a:t>
            </a:r>
            <a:r>
              <a:rPr lang="en-CA" sz="2400" dirty="0" smtClean="0">
                <a:solidFill>
                  <a:srgbClr val="595959"/>
                </a:solidFill>
              </a:rPr>
              <a:t>  </a:t>
            </a:r>
          </a:p>
          <a:p>
            <a:pPr>
              <a:spcBef>
                <a:spcPts val="0"/>
              </a:spcBef>
              <a:buSzPts val="2800"/>
              <a:buFont typeface="Arial"/>
              <a:buChar char="•"/>
            </a:pPr>
            <a:r>
              <a:rPr lang="en-CA" b="1" dirty="0">
                <a:solidFill>
                  <a:schemeClr val="accent2"/>
                </a:solidFill>
              </a:rPr>
              <a:t>Alberta Health – HIA </a:t>
            </a:r>
            <a:r>
              <a:rPr lang="en-CA" b="1" dirty="0" smtClean="0">
                <a:solidFill>
                  <a:schemeClr val="accent2"/>
                </a:solidFill>
              </a:rPr>
              <a:t>Help Desk</a:t>
            </a:r>
          </a:p>
          <a:p>
            <a:pPr lvl="1">
              <a:spcBef>
                <a:spcPts val="0"/>
              </a:spcBef>
              <a:buSzPts val="2800"/>
              <a:buFont typeface="Arial"/>
              <a:buChar char="•"/>
            </a:pPr>
            <a:r>
              <a:rPr lang="en-CA" sz="2400" dirty="0" smtClean="0">
                <a:solidFill>
                  <a:schemeClr val="accent2"/>
                </a:solidFill>
              </a:rPr>
              <a:t>780-427-8089 </a:t>
            </a:r>
          </a:p>
          <a:p>
            <a:pPr lvl="1">
              <a:spcBef>
                <a:spcPts val="0"/>
              </a:spcBef>
              <a:buSzPts val="2800"/>
              <a:buFont typeface="Arial"/>
              <a:buChar char="•"/>
            </a:pPr>
            <a:r>
              <a:rPr lang="en-CA" sz="2400" dirty="0" smtClean="0">
                <a:solidFill>
                  <a:schemeClr val="accent2"/>
                </a:solidFill>
              </a:rPr>
              <a:t>Toll free by dialing 310-0000, followed by 780-427-8089</a:t>
            </a:r>
          </a:p>
          <a:p>
            <a:pPr lvl="1">
              <a:spcBef>
                <a:spcPts val="0"/>
              </a:spcBef>
              <a:buSzPts val="2800"/>
              <a:buFont typeface="Arial"/>
              <a:buChar char="•"/>
            </a:pPr>
            <a:r>
              <a:rPr lang="en-CA" sz="2400" dirty="0" smtClean="0">
                <a:solidFill>
                  <a:schemeClr val="accent2"/>
                </a:solidFill>
                <a:hlinkClick r:id="rId5"/>
              </a:rPr>
              <a:t>hiahelpdesk@gov.ab.ca</a:t>
            </a:r>
            <a:r>
              <a:rPr lang="en-CA" sz="2400" dirty="0" smtClean="0">
                <a:solidFill>
                  <a:schemeClr val="accent2"/>
                </a:solidFill>
              </a:rPr>
              <a:t> </a:t>
            </a:r>
          </a:p>
          <a:p>
            <a:pPr lvl="1">
              <a:spcBef>
                <a:spcPts val="0"/>
              </a:spcBef>
              <a:buSzPts val="2800"/>
              <a:buFont typeface="Arial"/>
              <a:buChar char="•"/>
            </a:pPr>
            <a:endParaRPr lang="en-CA" dirty="0" smtClean="0">
              <a:solidFill>
                <a:srgbClr val="595959"/>
              </a:solidFill>
            </a:endParaRPr>
          </a:p>
        </p:txBody>
      </p:sp>
      <p:sp>
        <p:nvSpPr>
          <p:cNvPr id="3" name="Title 3">
            <a:extLst>
              <a:ext uri="{FF2B5EF4-FFF2-40B4-BE49-F238E27FC236}">
                <a16:creationId xmlns:a16="http://schemas.microsoft.com/office/drawing/2014/main" id="{B960ED03-978F-744B-B13C-8DCCDF8198B0}"/>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CA" dirty="0" smtClean="0">
                <a:solidFill>
                  <a:schemeClr val="accent4"/>
                </a:solidFill>
              </a:rPr>
              <a:t>Resources</a:t>
            </a:r>
            <a:endParaRPr lang="en-CA" dirty="0">
              <a:solidFill>
                <a:schemeClr val="accent4"/>
              </a:solidFill>
            </a:endParaRPr>
          </a:p>
        </p:txBody>
      </p:sp>
      <p:sp>
        <p:nvSpPr>
          <p:cNvPr id="4" name="Slide Number Placeholder 3"/>
          <p:cNvSpPr>
            <a:spLocks noGrp="1"/>
          </p:cNvSpPr>
          <p:nvPr>
            <p:ph type="sldNum" sz="quarter" idx="12"/>
          </p:nvPr>
        </p:nvSpPr>
        <p:spPr/>
        <p:txBody>
          <a:bodyPr/>
          <a:lstStyle/>
          <a:p>
            <a:fld id="{F3952649-7580-4C51-ABB0-25D2CA115512}" type="slidenum">
              <a:rPr lang="en-CA" smtClean="0"/>
              <a:t>20</a:t>
            </a:fld>
            <a:endParaRPr lang="en-CA"/>
          </a:p>
        </p:txBody>
      </p:sp>
    </p:spTree>
    <p:extLst>
      <p:ext uri="{BB962C8B-B14F-4D97-AF65-F5344CB8AC3E}">
        <p14:creationId xmlns:p14="http://schemas.microsoft.com/office/powerpoint/2010/main" val="2340887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8B5B13-4B65-954A-B8E5-B51F6F05D86C}"/>
              </a:ext>
            </a:extLst>
          </p:cNvPr>
          <p:cNvSpPr txBox="1"/>
          <p:nvPr/>
        </p:nvSpPr>
        <p:spPr>
          <a:xfrm>
            <a:off x="2515017" y="2640205"/>
            <a:ext cx="7161963" cy="923330"/>
          </a:xfrm>
          <a:prstGeom prst="rect">
            <a:avLst/>
          </a:prstGeom>
          <a:noFill/>
          <a:ln w="57150">
            <a:solidFill>
              <a:schemeClr val="bg1"/>
            </a:solidFill>
          </a:ln>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rPr>
              <a:t>Thank you</a:t>
            </a:r>
            <a:endParaRPr lang="en-US" sz="5400" b="1"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7CBED003-1386-E64D-AF00-9DA962920FF6}"/>
              </a:ext>
            </a:extLst>
          </p:cNvPr>
          <p:cNvSpPr txBox="1"/>
          <p:nvPr/>
        </p:nvSpPr>
        <p:spPr>
          <a:xfrm>
            <a:off x="2927627" y="3653900"/>
            <a:ext cx="6336742" cy="584775"/>
          </a:xfrm>
          <a:prstGeom prst="rect">
            <a:avLst/>
          </a:prstGeom>
          <a:noFill/>
        </p:spPr>
        <p:txBody>
          <a:bodyPr wrap="square" rtlCol="0">
            <a:spAutoFit/>
          </a:bodyPr>
          <a:lstStyle/>
          <a:p>
            <a:pPr algn="ctr"/>
            <a:r>
              <a:rPr lang="en-US" sz="3200" dirty="0" smtClean="0">
                <a:solidFill>
                  <a:schemeClr val="bg1"/>
                </a:solidFill>
              </a:rPr>
              <a:t>www.oipc.ab.ca</a:t>
            </a:r>
            <a:endParaRPr lang="en-US" sz="3200" dirty="0">
              <a:solidFill>
                <a:schemeClr val="bg1"/>
              </a:solidFill>
            </a:endParaRPr>
          </a:p>
        </p:txBody>
      </p:sp>
    </p:spTree>
    <p:extLst>
      <p:ext uri="{BB962C8B-B14F-4D97-AF65-F5344CB8AC3E}">
        <p14:creationId xmlns:p14="http://schemas.microsoft.com/office/powerpoint/2010/main" val="1334009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055B-C0AB-FE40-9F7D-BDC3B26548AD}"/>
              </a:ext>
            </a:extLst>
          </p:cNvPr>
          <p:cNvSpPr>
            <a:spLocks noGrp="1"/>
          </p:cNvSpPr>
          <p:nvPr>
            <p:ph type="title"/>
          </p:nvPr>
        </p:nvSpPr>
        <p:spPr/>
        <p:txBody>
          <a:bodyPr/>
          <a:lstStyle/>
          <a:p>
            <a:r>
              <a:rPr lang="en-CA" dirty="0" smtClean="0">
                <a:solidFill>
                  <a:srgbClr val="008D7F"/>
                </a:solidFill>
              </a:rPr>
              <a:t>What is a Privacy Breach under the HIA?</a:t>
            </a:r>
            <a:endParaRPr lang="en-US" dirty="0"/>
          </a:p>
        </p:txBody>
      </p:sp>
      <p:sp>
        <p:nvSpPr>
          <p:cNvPr id="3" name="Content Placeholder 2">
            <a:extLst>
              <a:ext uri="{FF2B5EF4-FFF2-40B4-BE49-F238E27FC236}">
                <a16:creationId xmlns:a16="http://schemas.microsoft.com/office/drawing/2014/main" id="{1D7D5C7F-5920-3F41-9852-A8BC63818E6D}"/>
              </a:ext>
            </a:extLst>
          </p:cNvPr>
          <p:cNvSpPr>
            <a:spLocks noGrp="1"/>
          </p:cNvSpPr>
          <p:nvPr>
            <p:ph idx="1"/>
          </p:nvPr>
        </p:nvSpPr>
        <p:spPr>
          <a:xfrm>
            <a:off x="1804307" y="2025506"/>
            <a:ext cx="8583386" cy="2946543"/>
          </a:xfrm>
        </p:spPr>
        <p:txBody>
          <a:bodyPr anchor="ctr">
            <a:normAutofit/>
          </a:bodyPr>
          <a:lstStyle/>
          <a:p>
            <a:pPr algn="ctr"/>
            <a:r>
              <a:rPr lang="en-US" sz="4000" dirty="0" smtClean="0"/>
              <a:t>A privacy breach means a loss of, unauthorized access to, or unauthorized disclosure of individually identifying health information.</a:t>
            </a:r>
          </a:p>
          <a:p>
            <a:pPr algn="ctr"/>
            <a:r>
              <a:rPr lang="en-US" sz="2000" b="0" dirty="0" smtClean="0">
                <a:solidFill>
                  <a:schemeClr val="tx1">
                    <a:lumMod val="65000"/>
                    <a:lumOff val="35000"/>
                  </a:schemeClr>
                </a:solidFill>
              </a:rPr>
              <a:t>(Section 60.1 of the HIA)</a:t>
            </a:r>
            <a:endParaRPr lang="en-US" sz="1800" b="0"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F3952649-7580-4C51-ABB0-25D2CA115512}" type="slidenum">
              <a:rPr lang="en-CA" smtClean="0"/>
              <a:t>3</a:t>
            </a:fld>
            <a:endParaRPr lang="en-CA"/>
          </a:p>
        </p:txBody>
      </p:sp>
    </p:spTree>
    <p:extLst>
      <p:ext uri="{BB962C8B-B14F-4D97-AF65-F5344CB8AC3E}">
        <p14:creationId xmlns:p14="http://schemas.microsoft.com/office/powerpoint/2010/main" val="2461749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055B-C0AB-FE40-9F7D-BDC3B26548AD}"/>
              </a:ext>
            </a:extLst>
          </p:cNvPr>
          <p:cNvSpPr>
            <a:spLocks noGrp="1"/>
          </p:cNvSpPr>
          <p:nvPr>
            <p:ph type="title"/>
          </p:nvPr>
        </p:nvSpPr>
        <p:spPr/>
        <p:txBody>
          <a:bodyPr/>
          <a:lstStyle/>
          <a:p>
            <a:r>
              <a:rPr lang="en-CA" dirty="0" smtClean="0">
                <a:solidFill>
                  <a:srgbClr val="008D7F"/>
                </a:solidFill>
              </a:rPr>
              <a:t>Mandatory Breach Notification and Reporting</a:t>
            </a:r>
            <a:endParaRPr lang="en-US" dirty="0"/>
          </a:p>
        </p:txBody>
      </p:sp>
      <p:sp>
        <p:nvSpPr>
          <p:cNvPr id="5" name="Content Placeholder 2">
            <a:extLst>
              <a:ext uri="{FF2B5EF4-FFF2-40B4-BE49-F238E27FC236}">
                <a16:creationId xmlns:a16="http://schemas.microsoft.com/office/drawing/2014/main" id="{0A5F65AB-45AE-F348-8DE6-0B15CA169524}"/>
              </a:ext>
            </a:extLst>
          </p:cNvPr>
          <p:cNvSpPr txBox="1">
            <a:spLocks/>
          </p:cNvSpPr>
          <p:nvPr/>
        </p:nvSpPr>
        <p:spPr>
          <a:xfrm>
            <a:off x="838200" y="1688620"/>
            <a:ext cx="11073493" cy="49979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CA" dirty="0" smtClean="0"/>
              <a:t>If </a:t>
            </a:r>
            <a:r>
              <a:rPr lang="en-CA" dirty="0"/>
              <a:t>a privacy breach </a:t>
            </a:r>
            <a:r>
              <a:rPr lang="en-CA" dirty="0" smtClean="0"/>
              <a:t>occurs, and a custodian determines there is a </a:t>
            </a:r>
            <a:br>
              <a:rPr lang="en-CA" dirty="0" smtClean="0"/>
            </a:br>
            <a:r>
              <a:rPr lang="en-CA" dirty="0" smtClean="0"/>
              <a:t>risk of harm to the individual, the custodian must notify </a:t>
            </a:r>
            <a:r>
              <a:rPr lang="en-CA" sz="2000" dirty="0" smtClean="0"/>
              <a:t>(section 60.1(3))</a:t>
            </a:r>
            <a:r>
              <a:rPr lang="en-CA" sz="3200" dirty="0" smtClean="0"/>
              <a:t>:</a:t>
            </a:r>
          </a:p>
          <a:p>
            <a:pPr marL="1028700" lvl="1" indent="-342900">
              <a:lnSpc>
                <a:spcPct val="100000"/>
              </a:lnSpc>
              <a:spcBef>
                <a:spcPts val="0"/>
              </a:spcBef>
              <a:buFont typeface="Symbol" panose="05050102010706020507" pitchFamily="18" charset="2"/>
              <a:buChar char=""/>
            </a:pPr>
            <a:r>
              <a:rPr lang="en-CA" b="0" dirty="0" smtClean="0">
                <a:solidFill>
                  <a:schemeClr val="tx1">
                    <a:lumMod val="65000"/>
                    <a:lumOff val="35000"/>
                  </a:schemeClr>
                </a:solidFill>
                <a:ea typeface="Times New Roman" panose="02020603050405020304" pitchFamily="18" charset="0"/>
                <a:cs typeface="Mangal" panose="02040503050203030202" pitchFamily="18" charset="0"/>
              </a:rPr>
              <a:t>Individual(s) affected</a:t>
            </a:r>
          </a:p>
          <a:p>
            <a:pPr marL="1028700" lvl="1" indent="-342900">
              <a:lnSpc>
                <a:spcPct val="100000"/>
              </a:lnSpc>
              <a:spcBef>
                <a:spcPts val="0"/>
              </a:spcBef>
              <a:buFont typeface="Symbol" panose="05050102010706020507" pitchFamily="18" charset="2"/>
              <a:buChar char=""/>
            </a:pPr>
            <a:r>
              <a:rPr lang="en-CA" b="0" dirty="0" smtClean="0">
                <a:solidFill>
                  <a:schemeClr val="tx1">
                    <a:lumMod val="65000"/>
                    <a:lumOff val="35000"/>
                  </a:schemeClr>
                </a:solidFill>
                <a:ea typeface="Times New Roman" panose="02020603050405020304" pitchFamily="18" charset="0"/>
                <a:cs typeface="Mangal" panose="02040503050203030202" pitchFamily="18" charset="0"/>
              </a:rPr>
              <a:t>The Information and Privacy Commissioner</a:t>
            </a:r>
          </a:p>
          <a:p>
            <a:pPr marL="1028700" lvl="1" indent="-342900">
              <a:lnSpc>
                <a:spcPct val="100000"/>
              </a:lnSpc>
              <a:spcBef>
                <a:spcPts val="0"/>
              </a:spcBef>
              <a:spcAft>
                <a:spcPts val="2400"/>
              </a:spcAft>
              <a:buFont typeface="Symbol" panose="05050102010706020507" pitchFamily="18" charset="2"/>
              <a:buChar char=""/>
            </a:pPr>
            <a:r>
              <a:rPr lang="en-CA" b="0" dirty="0" smtClean="0">
                <a:solidFill>
                  <a:schemeClr val="tx1">
                    <a:lumMod val="65000"/>
                    <a:lumOff val="35000"/>
                  </a:schemeClr>
                </a:solidFill>
                <a:ea typeface="Times New Roman" panose="02020603050405020304" pitchFamily="18" charset="0"/>
                <a:cs typeface="Mangal" panose="02040503050203030202" pitchFamily="18" charset="0"/>
              </a:rPr>
              <a:t>The Minister of Health</a:t>
            </a:r>
          </a:p>
          <a:p>
            <a:pPr>
              <a:lnSpc>
                <a:spcPct val="100000"/>
              </a:lnSpc>
              <a:spcBef>
                <a:spcPts val="0"/>
              </a:spcBef>
              <a:spcAft>
                <a:spcPts val="1000"/>
              </a:spcAft>
            </a:pPr>
            <a:r>
              <a:rPr lang="en-CA" dirty="0"/>
              <a:t>Affiliates, which include but are not limited to a custodian’s employees, service providers or information managers, must also notify the custodian when a privacy breach </a:t>
            </a:r>
            <a:r>
              <a:rPr lang="en-CA" dirty="0" smtClean="0"/>
              <a:t>occurs </a:t>
            </a:r>
            <a:r>
              <a:rPr lang="en-CA" sz="2000" dirty="0" smtClean="0"/>
              <a:t>(section 60.1(1))</a:t>
            </a:r>
            <a:r>
              <a:rPr lang="en-CA" dirty="0" smtClean="0"/>
              <a:t>.</a:t>
            </a:r>
            <a:endParaRPr lang="en-CA" sz="3200" b="0" dirty="0" smtClean="0">
              <a:solidFill>
                <a:schemeClr val="tx1">
                  <a:lumMod val="65000"/>
                  <a:lumOff val="35000"/>
                </a:schemeClr>
              </a:solidFill>
              <a:ea typeface="Times New Roman" panose="02020603050405020304" pitchFamily="18" charset="0"/>
              <a:cs typeface="Mangal" panose="02040503050203030202" pitchFamily="18" charset="0"/>
            </a:endParaRPr>
          </a:p>
        </p:txBody>
      </p:sp>
      <p:sp>
        <p:nvSpPr>
          <p:cNvPr id="3" name="Slide Number Placeholder 2"/>
          <p:cNvSpPr>
            <a:spLocks noGrp="1"/>
          </p:cNvSpPr>
          <p:nvPr>
            <p:ph type="sldNum" sz="quarter" idx="12"/>
          </p:nvPr>
        </p:nvSpPr>
        <p:spPr/>
        <p:txBody>
          <a:bodyPr/>
          <a:lstStyle/>
          <a:p>
            <a:fld id="{F3952649-7580-4C51-ABB0-25D2CA115512}" type="slidenum">
              <a:rPr lang="en-CA" smtClean="0"/>
              <a:t>4</a:t>
            </a:fld>
            <a:endParaRPr lang="en-CA"/>
          </a:p>
        </p:txBody>
      </p:sp>
    </p:spTree>
    <p:extLst>
      <p:ext uri="{BB962C8B-B14F-4D97-AF65-F5344CB8AC3E}">
        <p14:creationId xmlns:p14="http://schemas.microsoft.com/office/powerpoint/2010/main" val="4172235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055B-C0AB-FE40-9F7D-BDC3B26548AD}"/>
              </a:ext>
            </a:extLst>
          </p:cNvPr>
          <p:cNvSpPr>
            <a:spLocks noGrp="1"/>
          </p:cNvSpPr>
          <p:nvPr>
            <p:ph type="title"/>
          </p:nvPr>
        </p:nvSpPr>
        <p:spPr/>
        <p:txBody>
          <a:bodyPr/>
          <a:lstStyle/>
          <a:p>
            <a:r>
              <a:rPr lang="en-CA" dirty="0" smtClean="0">
                <a:solidFill>
                  <a:srgbClr val="008D7F"/>
                </a:solidFill>
              </a:rPr>
              <a:t>Determining Risk of Harm</a:t>
            </a:r>
            <a:endParaRPr lang="en-US" dirty="0"/>
          </a:p>
        </p:txBody>
      </p:sp>
      <p:sp>
        <p:nvSpPr>
          <p:cNvPr id="5" name="Content Placeholder 2">
            <a:extLst>
              <a:ext uri="{FF2B5EF4-FFF2-40B4-BE49-F238E27FC236}">
                <a16:creationId xmlns:a16="http://schemas.microsoft.com/office/drawing/2014/main" id="{0A5F65AB-45AE-F348-8DE6-0B15CA169524}"/>
              </a:ext>
            </a:extLst>
          </p:cNvPr>
          <p:cNvSpPr txBox="1">
            <a:spLocks/>
          </p:cNvSpPr>
          <p:nvPr/>
        </p:nvSpPr>
        <p:spPr>
          <a:xfrm>
            <a:off x="838200" y="1492683"/>
            <a:ext cx="11073493" cy="49979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CA" sz="2200" dirty="0" smtClean="0"/>
              <a:t>The </a:t>
            </a:r>
            <a:r>
              <a:rPr lang="en-CA" sz="2200" i="1" dirty="0" smtClean="0"/>
              <a:t>Health Information Regulation </a:t>
            </a:r>
            <a:r>
              <a:rPr lang="en-CA" sz="2200" dirty="0" smtClean="0"/>
              <a:t>requires custodians to consider all relevant factors when assessing risk, such as whether there is a reasonable basis to believe that health information:</a:t>
            </a:r>
          </a:p>
          <a:p>
            <a:pPr marL="457200" lvl="0" indent="-457200">
              <a:lnSpc>
                <a:spcPct val="100000"/>
              </a:lnSpc>
              <a:buFont typeface="Arial" panose="020B0604020202020204" pitchFamily="34" charset="0"/>
              <a:buChar char="•"/>
            </a:pPr>
            <a:r>
              <a:rPr lang="en-CA" sz="2200" b="0" dirty="0">
                <a:solidFill>
                  <a:schemeClr val="tx1">
                    <a:lumMod val="65000"/>
                    <a:lumOff val="35000"/>
                  </a:schemeClr>
                </a:solidFill>
              </a:rPr>
              <a:t>Has been or may be accessed by a person</a:t>
            </a:r>
          </a:p>
          <a:p>
            <a:pPr marL="457200" lvl="0" indent="-457200">
              <a:lnSpc>
                <a:spcPct val="100000"/>
              </a:lnSpc>
              <a:buFont typeface="Arial" panose="020B0604020202020204" pitchFamily="34" charset="0"/>
              <a:buChar char="•"/>
            </a:pPr>
            <a:r>
              <a:rPr lang="en-CA" sz="2200" b="0" dirty="0">
                <a:solidFill>
                  <a:schemeClr val="tx1">
                    <a:lumMod val="65000"/>
                    <a:lumOff val="35000"/>
                  </a:schemeClr>
                </a:solidFill>
              </a:rPr>
              <a:t>Has been or may be disclosed to a person</a:t>
            </a:r>
          </a:p>
          <a:p>
            <a:pPr marL="457200" lvl="0" indent="-457200">
              <a:lnSpc>
                <a:spcPct val="100000"/>
              </a:lnSpc>
              <a:buFont typeface="Arial" panose="020B0604020202020204" pitchFamily="34" charset="0"/>
              <a:buChar char="•"/>
            </a:pPr>
            <a:r>
              <a:rPr lang="en-CA" sz="2200" b="0" dirty="0">
                <a:solidFill>
                  <a:schemeClr val="tx1">
                    <a:lumMod val="65000"/>
                    <a:lumOff val="35000"/>
                  </a:schemeClr>
                </a:solidFill>
              </a:rPr>
              <a:t>Has been misused or will be misused</a:t>
            </a:r>
          </a:p>
          <a:p>
            <a:pPr marL="457200" lvl="0" indent="-457200">
              <a:lnSpc>
                <a:spcPct val="100000"/>
              </a:lnSpc>
              <a:buFont typeface="Arial" panose="020B0604020202020204" pitchFamily="34" charset="0"/>
              <a:buChar char="•"/>
            </a:pPr>
            <a:r>
              <a:rPr lang="en-CA" sz="2200" b="0" dirty="0">
                <a:solidFill>
                  <a:schemeClr val="tx1">
                    <a:lumMod val="65000"/>
                    <a:lumOff val="35000"/>
                  </a:schemeClr>
                </a:solidFill>
              </a:rPr>
              <a:t>Could be used for identity theft or to commit fraud</a:t>
            </a:r>
          </a:p>
          <a:p>
            <a:pPr marL="457200" lvl="0" indent="-457200">
              <a:lnSpc>
                <a:spcPct val="100000"/>
              </a:lnSpc>
              <a:buFont typeface="Arial" panose="020B0604020202020204" pitchFamily="34" charset="0"/>
              <a:buChar char="•"/>
            </a:pPr>
            <a:r>
              <a:rPr lang="en-CA" sz="2200" b="0" dirty="0">
                <a:solidFill>
                  <a:schemeClr val="tx1">
                    <a:lumMod val="65000"/>
                    <a:lumOff val="35000"/>
                  </a:schemeClr>
                </a:solidFill>
              </a:rPr>
              <a:t>Could cause embarrassment</a:t>
            </a:r>
          </a:p>
          <a:p>
            <a:pPr marL="457200" lvl="0" indent="-457200">
              <a:lnSpc>
                <a:spcPct val="100000"/>
              </a:lnSpc>
              <a:buFont typeface="Arial" panose="020B0604020202020204" pitchFamily="34" charset="0"/>
              <a:buChar char="•"/>
            </a:pPr>
            <a:r>
              <a:rPr lang="en-CA" sz="2200" b="0" dirty="0">
                <a:solidFill>
                  <a:schemeClr val="tx1">
                    <a:lumMod val="65000"/>
                    <a:lumOff val="35000"/>
                  </a:schemeClr>
                </a:solidFill>
              </a:rPr>
              <a:t>Could cause physical, mental or financial harm</a:t>
            </a:r>
          </a:p>
          <a:p>
            <a:pPr marL="457200" indent="-457200">
              <a:lnSpc>
                <a:spcPct val="100000"/>
              </a:lnSpc>
              <a:buFont typeface="Arial" panose="020B0604020202020204" pitchFamily="34" charset="0"/>
              <a:buChar char="•"/>
            </a:pPr>
            <a:r>
              <a:rPr lang="en-CA" sz="2200" b="0" dirty="0">
                <a:solidFill>
                  <a:schemeClr val="tx1">
                    <a:lumMod val="65000"/>
                    <a:lumOff val="35000"/>
                  </a:schemeClr>
                </a:solidFill>
              </a:rPr>
              <a:t>Could damage an individual’s </a:t>
            </a:r>
            <a:r>
              <a:rPr lang="en-CA" sz="2200" b="0" dirty="0" smtClean="0">
                <a:solidFill>
                  <a:schemeClr val="tx1">
                    <a:lumMod val="65000"/>
                    <a:lumOff val="35000"/>
                  </a:schemeClr>
                </a:solidFill>
              </a:rPr>
              <a:t>reputation</a:t>
            </a:r>
          </a:p>
          <a:p>
            <a:pPr marL="457200" indent="-457200">
              <a:spcAft>
                <a:spcPts val="300"/>
              </a:spcAft>
              <a:buFont typeface="Arial" panose="020B0604020202020204" pitchFamily="34" charset="0"/>
              <a:buChar char="•"/>
            </a:pPr>
            <a:r>
              <a:rPr lang="en-CA" sz="2200" b="0" dirty="0" smtClean="0">
                <a:solidFill>
                  <a:schemeClr val="tx1">
                    <a:lumMod val="65000"/>
                    <a:lumOff val="35000"/>
                  </a:schemeClr>
                </a:solidFill>
                <a:ea typeface="Times New Roman" panose="02020603050405020304" pitchFamily="18" charset="0"/>
                <a:cs typeface="Mangal" panose="02040503050203030202" pitchFamily="18" charset="0"/>
              </a:rPr>
              <a:t>Could adversely affect the provision of a health service to the individual</a:t>
            </a:r>
          </a:p>
        </p:txBody>
      </p:sp>
      <p:sp>
        <p:nvSpPr>
          <p:cNvPr id="3" name="Slide Number Placeholder 2"/>
          <p:cNvSpPr>
            <a:spLocks noGrp="1"/>
          </p:cNvSpPr>
          <p:nvPr>
            <p:ph type="sldNum" sz="quarter" idx="12"/>
          </p:nvPr>
        </p:nvSpPr>
        <p:spPr/>
        <p:txBody>
          <a:bodyPr/>
          <a:lstStyle/>
          <a:p>
            <a:fld id="{F3952649-7580-4C51-ABB0-25D2CA115512}" type="slidenum">
              <a:rPr lang="en-CA" smtClean="0"/>
              <a:t>5</a:t>
            </a:fld>
            <a:endParaRPr lang="en-CA"/>
          </a:p>
        </p:txBody>
      </p:sp>
    </p:spTree>
    <p:extLst>
      <p:ext uri="{BB962C8B-B14F-4D97-AF65-F5344CB8AC3E}">
        <p14:creationId xmlns:p14="http://schemas.microsoft.com/office/powerpoint/2010/main" val="2100769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055B-C0AB-FE40-9F7D-BDC3B26548AD}"/>
              </a:ext>
            </a:extLst>
          </p:cNvPr>
          <p:cNvSpPr>
            <a:spLocks noGrp="1"/>
          </p:cNvSpPr>
          <p:nvPr>
            <p:ph type="title"/>
          </p:nvPr>
        </p:nvSpPr>
        <p:spPr/>
        <p:txBody>
          <a:bodyPr/>
          <a:lstStyle/>
          <a:p>
            <a:r>
              <a:rPr lang="en-CA" dirty="0" smtClean="0">
                <a:solidFill>
                  <a:srgbClr val="008D7F"/>
                </a:solidFill>
              </a:rPr>
              <a:t>Offences and Penalties</a:t>
            </a:r>
            <a:endParaRPr lang="en-US" dirty="0"/>
          </a:p>
        </p:txBody>
      </p:sp>
      <p:sp>
        <p:nvSpPr>
          <p:cNvPr id="5" name="Content Placeholder 2">
            <a:extLst>
              <a:ext uri="{FF2B5EF4-FFF2-40B4-BE49-F238E27FC236}">
                <a16:creationId xmlns:a16="http://schemas.microsoft.com/office/drawing/2014/main" id="{0A5F65AB-45AE-F348-8DE6-0B15CA169524}"/>
              </a:ext>
            </a:extLst>
          </p:cNvPr>
          <p:cNvSpPr txBox="1">
            <a:spLocks/>
          </p:cNvSpPr>
          <p:nvPr/>
        </p:nvSpPr>
        <p:spPr>
          <a:xfrm>
            <a:off x="838200" y="1492683"/>
            <a:ext cx="11073493" cy="49979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pPr>
            <a:r>
              <a:rPr lang="en-CA" dirty="0" smtClean="0"/>
              <a:t>As of August 31, 2018, there are offence and penalty provisions if a health custodian:</a:t>
            </a:r>
          </a:p>
          <a:p>
            <a:pPr marL="457200" lvl="0" indent="-457200">
              <a:spcAft>
                <a:spcPts val="300"/>
              </a:spcAft>
              <a:buFont typeface="Arial" panose="020B0604020202020204" pitchFamily="34" charset="0"/>
              <a:buChar char="•"/>
            </a:pPr>
            <a:r>
              <a:rPr lang="en-CA" b="0" dirty="0" smtClean="0">
                <a:solidFill>
                  <a:schemeClr val="tx1">
                    <a:lumMod val="65000"/>
                    <a:lumOff val="35000"/>
                  </a:schemeClr>
                </a:solidFill>
              </a:rPr>
              <a:t>Fails to report a breach</a:t>
            </a:r>
          </a:p>
          <a:p>
            <a:pPr marL="1143000" lvl="1" indent="-457200">
              <a:spcAft>
                <a:spcPts val="300"/>
              </a:spcAft>
            </a:pPr>
            <a:r>
              <a:rPr lang="en-CA" b="0" dirty="0" smtClean="0">
                <a:solidFill>
                  <a:schemeClr val="tx1">
                    <a:lumMod val="65000"/>
                    <a:lumOff val="35000"/>
                  </a:schemeClr>
                </a:solidFill>
              </a:rPr>
              <a:t>Failure by a custodian to notify affected individuals, the Commissioner and the Minister of Health; and failure by an affiliate to notify a custodian </a:t>
            </a:r>
          </a:p>
          <a:p>
            <a:pPr marL="457200" lvl="0" indent="-457200">
              <a:spcAft>
                <a:spcPts val="300"/>
              </a:spcAft>
              <a:buFont typeface="Arial" panose="020B0604020202020204" pitchFamily="34" charset="0"/>
              <a:buChar char="•"/>
            </a:pPr>
            <a:r>
              <a:rPr lang="en-CA" b="0" dirty="0" smtClean="0">
                <a:solidFill>
                  <a:schemeClr val="tx1">
                    <a:lumMod val="65000"/>
                    <a:lumOff val="35000"/>
                  </a:schemeClr>
                </a:solidFill>
              </a:rPr>
              <a:t>Does not take reasonable steps to maintain safeguards to protect health information, which includes administrative, technical and physical safeguards</a:t>
            </a:r>
            <a:endParaRPr lang="en-CA" sz="2000" b="0" dirty="0" smtClean="0">
              <a:solidFill>
                <a:schemeClr val="tx1">
                  <a:lumMod val="65000"/>
                  <a:lumOff val="35000"/>
                </a:schemeClr>
              </a:solidFill>
            </a:endParaRPr>
          </a:p>
          <a:p>
            <a:pPr lvl="0">
              <a:spcAft>
                <a:spcPts val="300"/>
              </a:spcAft>
            </a:pPr>
            <a:r>
              <a:rPr lang="en-CA" dirty="0" smtClean="0">
                <a:solidFill>
                  <a:schemeClr val="tx1">
                    <a:lumMod val="65000"/>
                    <a:lumOff val="35000"/>
                  </a:schemeClr>
                </a:solidFill>
              </a:rPr>
              <a:t>A person who is found guilty of one of these offences is liable to fines (section 107(7)).</a:t>
            </a:r>
            <a:endParaRPr lang="en-CA" dirty="0">
              <a:solidFill>
                <a:schemeClr val="tx1">
                  <a:lumMod val="65000"/>
                  <a:lumOff val="35000"/>
                </a:schemeClr>
              </a:solidFill>
            </a:endParaRPr>
          </a:p>
        </p:txBody>
      </p:sp>
      <p:sp>
        <p:nvSpPr>
          <p:cNvPr id="3" name="Slide Number Placeholder 2"/>
          <p:cNvSpPr>
            <a:spLocks noGrp="1"/>
          </p:cNvSpPr>
          <p:nvPr>
            <p:ph type="sldNum" sz="quarter" idx="12"/>
          </p:nvPr>
        </p:nvSpPr>
        <p:spPr/>
        <p:txBody>
          <a:bodyPr/>
          <a:lstStyle/>
          <a:p>
            <a:fld id="{F3952649-7580-4C51-ABB0-25D2CA115512}" type="slidenum">
              <a:rPr lang="en-CA" smtClean="0"/>
              <a:t>6</a:t>
            </a:fld>
            <a:endParaRPr lang="en-CA"/>
          </a:p>
        </p:txBody>
      </p:sp>
    </p:spTree>
    <p:extLst>
      <p:ext uri="{BB962C8B-B14F-4D97-AF65-F5344CB8AC3E}">
        <p14:creationId xmlns:p14="http://schemas.microsoft.com/office/powerpoint/2010/main" val="239915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61536-A7DF-2C44-9849-933E2E0607A9}"/>
              </a:ext>
            </a:extLst>
          </p:cNvPr>
          <p:cNvSpPr>
            <a:spLocks noGrp="1"/>
          </p:cNvSpPr>
          <p:nvPr>
            <p:ph type="title" idx="4294967295"/>
          </p:nvPr>
        </p:nvSpPr>
        <p:spPr>
          <a:xfrm>
            <a:off x="1134531" y="365125"/>
            <a:ext cx="10515600" cy="1325563"/>
          </a:xfrm>
        </p:spPr>
        <p:txBody>
          <a:bodyPr/>
          <a:lstStyle/>
          <a:p>
            <a:r>
              <a:rPr lang="en-CA" dirty="0" smtClean="0">
                <a:solidFill>
                  <a:schemeClr val="accent4"/>
                </a:solidFill>
              </a:rPr>
              <a:t>Common Breaches Reported to the OIPC</a:t>
            </a:r>
            <a:endParaRPr lang="en-CA" dirty="0">
              <a:solidFill>
                <a:schemeClr val="accent4"/>
              </a:solidFill>
            </a:endParaRPr>
          </a:p>
        </p:txBody>
      </p:sp>
      <p:sp>
        <p:nvSpPr>
          <p:cNvPr id="3" name="Content Placeholder 2">
            <a:extLst>
              <a:ext uri="{FF2B5EF4-FFF2-40B4-BE49-F238E27FC236}">
                <a16:creationId xmlns:a16="http://schemas.microsoft.com/office/drawing/2014/main" id="{0A5F65AB-45AE-F348-8DE6-0B15CA169524}"/>
              </a:ext>
            </a:extLst>
          </p:cNvPr>
          <p:cNvSpPr>
            <a:spLocks noGrp="1"/>
          </p:cNvSpPr>
          <p:nvPr>
            <p:ph idx="4294967295"/>
          </p:nvPr>
        </p:nvSpPr>
        <p:spPr>
          <a:xfrm>
            <a:off x="1119188" y="1443038"/>
            <a:ext cx="11072812" cy="4999037"/>
          </a:xfrm>
        </p:spPr>
        <p:txBody>
          <a:bodyPr>
            <a:noAutofit/>
          </a:bodyPr>
          <a:lstStyle/>
          <a:p>
            <a:pPr marL="342900" lvl="0" indent="-342900">
              <a:lnSpc>
                <a:spcPct val="100000"/>
              </a:lnSpc>
              <a:spcBef>
                <a:spcPts val="0"/>
              </a:spcBef>
              <a:spcAft>
                <a:spcPts val="1000"/>
              </a:spcAft>
              <a:buFont typeface="Symbol" panose="05050102010706020507" pitchFamily="18" charset="2"/>
              <a:buChar char=""/>
            </a:pPr>
            <a:r>
              <a:rPr lang="en-US" sz="2400" b="0" dirty="0">
                <a:solidFill>
                  <a:schemeClr val="tx1">
                    <a:lumMod val="65000"/>
                    <a:lumOff val="35000"/>
                  </a:schemeClr>
                </a:solidFill>
                <a:ea typeface="Times New Roman" panose="02020603050405020304" pitchFamily="18" charset="0"/>
                <a:cs typeface="Mangal" panose="02040503050203030202" pitchFamily="18" charset="0"/>
              </a:rPr>
              <a:t>Loss or theft of unencrypted mobile devices (e.g. laptops, </a:t>
            </a:r>
            <a:r>
              <a:rPr lang="en-US" sz="2400" b="0">
                <a:solidFill>
                  <a:schemeClr val="tx1">
                    <a:lumMod val="65000"/>
                    <a:lumOff val="35000"/>
                  </a:schemeClr>
                </a:solidFill>
                <a:ea typeface="Times New Roman" panose="02020603050405020304" pitchFamily="18" charset="0"/>
                <a:cs typeface="Mangal" panose="02040503050203030202" pitchFamily="18" charset="0"/>
              </a:rPr>
              <a:t>USB </a:t>
            </a:r>
            <a:r>
              <a:rPr lang="en-US" sz="2400" b="0" smtClean="0">
                <a:solidFill>
                  <a:schemeClr val="tx1">
                    <a:lumMod val="65000"/>
                    <a:lumOff val="35000"/>
                  </a:schemeClr>
                </a:solidFill>
                <a:ea typeface="Times New Roman" panose="02020603050405020304" pitchFamily="18" charset="0"/>
                <a:cs typeface="Mangal" panose="02040503050203030202" pitchFamily="18" charset="0"/>
              </a:rPr>
              <a:t>sticks)</a:t>
            </a:r>
            <a:endParaRPr lang="en-CA" sz="2400" b="0" dirty="0">
              <a:solidFill>
                <a:schemeClr val="tx1">
                  <a:lumMod val="65000"/>
                  <a:lumOff val="35000"/>
                </a:schemeClr>
              </a:solidFill>
              <a:ea typeface="Times New Roman" panose="02020603050405020304" pitchFamily="18" charset="0"/>
              <a:cs typeface="Mangal" panose="02040503050203030202" pitchFamily="18" charset="0"/>
            </a:endParaRPr>
          </a:p>
          <a:p>
            <a:pPr marL="342900" lvl="0" indent="-342900">
              <a:lnSpc>
                <a:spcPct val="100000"/>
              </a:lnSpc>
              <a:spcBef>
                <a:spcPts val="0"/>
              </a:spcBef>
              <a:spcAft>
                <a:spcPts val="1000"/>
              </a:spcAft>
              <a:buFont typeface="Symbol" panose="05050102010706020507" pitchFamily="18" charset="2"/>
              <a:buChar char=""/>
            </a:pPr>
            <a:r>
              <a:rPr lang="en-US" sz="2400" b="0" dirty="0">
                <a:solidFill>
                  <a:schemeClr val="tx1">
                    <a:lumMod val="65000"/>
                    <a:lumOff val="35000"/>
                  </a:schemeClr>
                </a:solidFill>
                <a:ea typeface="Times New Roman" panose="02020603050405020304" pitchFamily="18" charset="0"/>
                <a:cs typeface="Mangal" panose="02040503050203030202" pitchFamily="18" charset="0"/>
              </a:rPr>
              <a:t>Misdirected communications (via email, fax or mail)</a:t>
            </a:r>
            <a:endParaRPr lang="en-CA" sz="2400" b="0" dirty="0">
              <a:solidFill>
                <a:schemeClr val="tx1">
                  <a:lumMod val="65000"/>
                  <a:lumOff val="35000"/>
                </a:schemeClr>
              </a:solidFill>
              <a:ea typeface="Times New Roman" panose="02020603050405020304" pitchFamily="18" charset="0"/>
              <a:cs typeface="Mangal" panose="02040503050203030202" pitchFamily="18" charset="0"/>
            </a:endParaRPr>
          </a:p>
          <a:p>
            <a:pPr marL="342900" lvl="0" indent="-342900">
              <a:lnSpc>
                <a:spcPct val="100000"/>
              </a:lnSpc>
              <a:spcBef>
                <a:spcPts val="0"/>
              </a:spcBef>
              <a:spcAft>
                <a:spcPts val="1000"/>
              </a:spcAft>
              <a:buFont typeface="Symbol" panose="05050102010706020507" pitchFamily="18" charset="2"/>
              <a:buChar char=""/>
            </a:pPr>
            <a:r>
              <a:rPr lang="en-US" sz="2400" b="0" dirty="0">
                <a:solidFill>
                  <a:schemeClr val="tx1">
                    <a:lumMod val="65000"/>
                    <a:lumOff val="35000"/>
                  </a:schemeClr>
                </a:solidFill>
                <a:ea typeface="Times New Roman" panose="02020603050405020304" pitchFamily="18" charset="0"/>
                <a:cs typeface="Mangal" panose="02040503050203030202" pitchFamily="18" charset="0"/>
              </a:rPr>
              <a:t>Employee “snooping” of patient or customer </a:t>
            </a:r>
            <a:r>
              <a:rPr lang="en-US" sz="2400" b="0" dirty="0" smtClean="0">
                <a:solidFill>
                  <a:schemeClr val="tx1">
                    <a:lumMod val="65000"/>
                    <a:lumOff val="35000"/>
                  </a:schemeClr>
                </a:solidFill>
                <a:ea typeface="Times New Roman" panose="02020603050405020304" pitchFamily="18" charset="0"/>
                <a:cs typeface="Mangal" panose="02040503050203030202" pitchFamily="18" charset="0"/>
              </a:rPr>
              <a:t>records</a:t>
            </a:r>
          </a:p>
          <a:p>
            <a:pPr marL="342900" lvl="0" indent="-342900">
              <a:lnSpc>
                <a:spcPct val="100000"/>
              </a:lnSpc>
              <a:spcBef>
                <a:spcPts val="0"/>
              </a:spcBef>
              <a:spcAft>
                <a:spcPts val="1000"/>
              </a:spcAft>
              <a:buFont typeface="Symbol" panose="05050102010706020507" pitchFamily="18" charset="2"/>
              <a:buChar char=""/>
            </a:pPr>
            <a:r>
              <a:rPr lang="en-US" sz="2400" b="0" dirty="0" smtClean="0">
                <a:solidFill>
                  <a:schemeClr val="tx1">
                    <a:lumMod val="65000"/>
                    <a:lumOff val="35000"/>
                  </a:schemeClr>
                </a:solidFill>
                <a:ea typeface="Times New Roman" panose="02020603050405020304" pitchFamily="18" charset="0"/>
                <a:cs typeface="Mangal" panose="02040503050203030202" pitchFamily="18" charset="0"/>
              </a:rPr>
              <a:t>Hacking </a:t>
            </a:r>
            <a:r>
              <a:rPr lang="en-US" sz="2400" b="0" dirty="0">
                <a:solidFill>
                  <a:schemeClr val="tx1">
                    <a:lumMod val="65000"/>
                    <a:lumOff val="35000"/>
                  </a:schemeClr>
                </a:solidFill>
                <a:ea typeface="Times New Roman" panose="02020603050405020304" pitchFamily="18" charset="0"/>
                <a:cs typeface="Mangal" panose="02040503050203030202" pitchFamily="18" charset="0"/>
              </a:rPr>
              <a:t>of computer servers and websites</a:t>
            </a:r>
            <a:endParaRPr lang="en-CA" sz="2400" b="0" dirty="0">
              <a:solidFill>
                <a:schemeClr val="tx1">
                  <a:lumMod val="65000"/>
                  <a:lumOff val="35000"/>
                </a:schemeClr>
              </a:solidFill>
              <a:ea typeface="Times New Roman" panose="02020603050405020304" pitchFamily="18" charset="0"/>
              <a:cs typeface="Mangal" panose="02040503050203030202" pitchFamily="18" charset="0"/>
            </a:endParaRPr>
          </a:p>
          <a:p>
            <a:pPr marL="342900" lvl="0" indent="-342900">
              <a:lnSpc>
                <a:spcPct val="100000"/>
              </a:lnSpc>
              <a:spcBef>
                <a:spcPts val="0"/>
              </a:spcBef>
              <a:spcAft>
                <a:spcPts val="1000"/>
              </a:spcAft>
              <a:buFont typeface="Symbol" panose="05050102010706020507" pitchFamily="18" charset="2"/>
              <a:buChar char=""/>
            </a:pPr>
            <a:r>
              <a:rPr lang="en-US" sz="2400" b="0" dirty="0">
                <a:solidFill>
                  <a:schemeClr val="tx1">
                    <a:lumMod val="65000"/>
                    <a:lumOff val="35000"/>
                  </a:schemeClr>
                </a:solidFill>
                <a:ea typeface="Times New Roman" panose="02020603050405020304" pitchFamily="18" charset="0"/>
                <a:cs typeface="Mangal" panose="02040503050203030202" pitchFamily="18" charset="0"/>
              </a:rPr>
              <a:t>Malicious software (“malware”) attacks, including ransomware</a:t>
            </a:r>
            <a:endParaRPr lang="en-CA" sz="2400" b="0" dirty="0">
              <a:solidFill>
                <a:schemeClr val="tx1">
                  <a:lumMod val="65000"/>
                  <a:lumOff val="35000"/>
                </a:schemeClr>
              </a:solidFill>
              <a:ea typeface="Times New Roman" panose="02020603050405020304" pitchFamily="18" charset="0"/>
              <a:cs typeface="Mangal" panose="02040503050203030202" pitchFamily="18" charset="0"/>
            </a:endParaRPr>
          </a:p>
          <a:p>
            <a:pPr marL="342900" lvl="0" indent="-342900">
              <a:lnSpc>
                <a:spcPct val="100000"/>
              </a:lnSpc>
              <a:spcBef>
                <a:spcPts val="0"/>
              </a:spcBef>
              <a:spcAft>
                <a:spcPts val="1000"/>
              </a:spcAft>
              <a:buFont typeface="Symbol" panose="05050102010706020507" pitchFamily="18" charset="2"/>
              <a:buChar char=""/>
            </a:pPr>
            <a:r>
              <a:rPr lang="en-US" sz="2400" b="0" dirty="0">
                <a:solidFill>
                  <a:schemeClr val="tx1">
                    <a:lumMod val="65000"/>
                    <a:lumOff val="35000"/>
                  </a:schemeClr>
                </a:solidFill>
                <a:ea typeface="Times New Roman" panose="02020603050405020304" pitchFamily="18" charset="0"/>
                <a:cs typeface="Mangal" panose="02040503050203030202" pitchFamily="18" charset="0"/>
              </a:rPr>
              <a:t>Phishing or social engineering attacks </a:t>
            </a:r>
            <a:endParaRPr lang="en-CA" sz="2400" b="0" dirty="0">
              <a:solidFill>
                <a:schemeClr val="tx1">
                  <a:lumMod val="65000"/>
                  <a:lumOff val="35000"/>
                </a:schemeClr>
              </a:solidFill>
              <a:ea typeface="Times New Roman" panose="02020603050405020304" pitchFamily="18" charset="0"/>
              <a:cs typeface="Mangal" panose="02040503050203030202" pitchFamily="18" charset="0"/>
            </a:endParaRPr>
          </a:p>
          <a:p>
            <a:pPr marL="342900" lvl="0" indent="-342900">
              <a:lnSpc>
                <a:spcPct val="100000"/>
              </a:lnSpc>
              <a:spcBef>
                <a:spcPts val="0"/>
              </a:spcBef>
              <a:spcAft>
                <a:spcPts val="1000"/>
              </a:spcAft>
              <a:buFont typeface="Symbol" panose="05050102010706020507" pitchFamily="18" charset="2"/>
              <a:buChar char=""/>
            </a:pPr>
            <a:r>
              <a:rPr lang="en-US" sz="2400" b="0" dirty="0">
                <a:solidFill>
                  <a:schemeClr val="tx1">
                    <a:lumMod val="65000"/>
                    <a:lumOff val="35000"/>
                  </a:schemeClr>
                </a:solidFill>
                <a:ea typeface="Times New Roman" panose="02020603050405020304" pitchFamily="18" charset="0"/>
                <a:cs typeface="Mangal" panose="02040503050203030202" pitchFamily="18" charset="0"/>
              </a:rPr>
              <a:t>Failure to wipe hard drives of computers and other devices prior to being resold </a:t>
            </a:r>
            <a:endParaRPr lang="en-CA" sz="2400" b="0" dirty="0">
              <a:solidFill>
                <a:schemeClr val="tx1">
                  <a:lumMod val="65000"/>
                  <a:lumOff val="35000"/>
                </a:schemeClr>
              </a:solidFill>
              <a:ea typeface="Times New Roman" panose="02020603050405020304" pitchFamily="18" charset="0"/>
              <a:cs typeface="Mangal" panose="02040503050203030202" pitchFamily="18" charset="0"/>
            </a:endParaRPr>
          </a:p>
          <a:p>
            <a:pPr marL="342900" lvl="0" indent="-342900">
              <a:lnSpc>
                <a:spcPct val="100000"/>
              </a:lnSpc>
              <a:spcBef>
                <a:spcPts val="0"/>
              </a:spcBef>
              <a:spcAft>
                <a:spcPts val="1000"/>
              </a:spcAft>
              <a:buFont typeface="Symbol" panose="05050102010706020507" pitchFamily="18" charset="2"/>
              <a:buChar char=""/>
            </a:pPr>
            <a:r>
              <a:rPr lang="en-US" sz="2400" b="0" dirty="0">
                <a:solidFill>
                  <a:schemeClr val="tx1">
                    <a:lumMod val="65000"/>
                    <a:lumOff val="35000"/>
                  </a:schemeClr>
                </a:solidFill>
                <a:ea typeface="Times New Roman" panose="02020603050405020304" pitchFamily="18" charset="0"/>
                <a:cs typeface="Mangal" panose="02040503050203030202" pitchFamily="18" charset="0"/>
              </a:rPr>
              <a:t>Stolen paper records from an office or employee’s vehicle or home</a:t>
            </a:r>
            <a:endParaRPr lang="en-CA" sz="2400" b="0" dirty="0">
              <a:solidFill>
                <a:schemeClr val="tx1">
                  <a:lumMod val="65000"/>
                  <a:lumOff val="35000"/>
                </a:schemeClr>
              </a:solidFill>
              <a:ea typeface="Times New Roman" panose="02020603050405020304" pitchFamily="18" charset="0"/>
              <a:cs typeface="Mangal" panose="02040503050203030202" pitchFamily="18" charset="0"/>
            </a:endParaRPr>
          </a:p>
          <a:p>
            <a:pPr marL="342900" lvl="0" indent="-342900">
              <a:lnSpc>
                <a:spcPct val="100000"/>
              </a:lnSpc>
              <a:spcBef>
                <a:spcPts val="0"/>
              </a:spcBef>
              <a:spcAft>
                <a:spcPts val="1000"/>
              </a:spcAft>
              <a:buFont typeface="Symbol" panose="05050102010706020507" pitchFamily="18" charset="2"/>
              <a:buChar char=""/>
            </a:pPr>
            <a:r>
              <a:rPr lang="en-US" sz="2400" b="0" dirty="0">
                <a:solidFill>
                  <a:schemeClr val="tx1">
                    <a:lumMod val="65000"/>
                    <a:lumOff val="35000"/>
                  </a:schemeClr>
                </a:solidFill>
              </a:rPr>
              <a:t>Improper disposal of records or devices</a:t>
            </a:r>
            <a:endParaRPr lang="en-CA" sz="2400" b="0" dirty="0">
              <a:solidFill>
                <a:schemeClr val="tx1">
                  <a:lumMod val="65000"/>
                  <a:lumOff val="35000"/>
                </a:schemeClr>
              </a:solidFill>
              <a:effectLst/>
            </a:endParaRPr>
          </a:p>
        </p:txBody>
      </p:sp>
      <p:sp>
        <p:nvSpPr>
          <p:cNvPr id="4" name="Slide Number Placeholder 3"/>
          <p:cNvSpPr>
            <a:spLocks noGrp="1"/>
          </p:cNvSpPr>
          <p:nvPr>
            <p:ph type="sldNum" sz="quarter" idx="12"/>
          </p:nvPr>
        </p:nvSpPr>
        <p:spPr/>
        <p:txBody>
          <a:bodyPr/>
          <a:lstStyle/>
          <a:p>
            <a:fld id="{F3952649-7580-4C51-ABB0-25D2CA115512}" type="slidenum">
              <a:rPr lang="en-CA" smtClean="0"/>
              <a:t>7</a:t>
            </a:fld>
            <a:endParaRPr lang="en-CA"/>
          </a:p>
        </p:txBody>
      </p:sp>
    </p:spTree>
    <p:extLst>
      <p:ext uri="{BB962C8B-B14F-4D97-AF65-F5344CB8AC3E}">
        <p14:creationId xmlns:p14="http://schemas.microsoft.com/office/powerpoint/2010/main" val="2244948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61536-A7DF-2C44-9849-933E2E0607A9}"/>
              </a:ext>
            </a:extLst>
          </p:cNvPr>
          <p:cNvSpPr txBox="1">
            <a:spLocks/>
          </p:cNvSpPr>
          <p:nvPr/>
        </p:nvSpPr>
        <p:spPr>
          <a:xfrm>
            <a:off x="106951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CA" dirty="0" smtClean="0">
                <a:solidFill>
                  <a:schemeClr val="accent4"/>
                </a:solidFill>
              </a:rPr>
              <a:t>How to Avoid Privacy Breaches</a:t>
            </a:r>
            <a:r>
              <a:rPr lang="en-CA" dirty="0" smtClean="0">
                <a:solidFill>
                  <a:srgbClr val="008D7F"/>
                </a:solidFill>
              </a:rPr>
              <a:t/>
            </a:r>
            <a:br>
              <a:rPr lang="en-CA" dirty="0" smtClean="0">
                <a:solidFill>
                  <a:srgbClr val="008D7F"/>
                </a:solidFill>
              </a:rPr>
            </a:br>
            <a:r>
              <a:rPr lang="en-CA" sz="1800" dirty="0" smtClean="0">
                <a:solidFill>
                  <a:schemeClr val="tx1">
                    <a:lumMod val="65000"/>
                    <a:lumOff val="35000"/>
                  </a:schemeClr>
                </a:solidFill>
              </a:rPr>
              <a:t>…as much as possible</a:t>
            </a:r>
            <a:endParaRPr lang="en-CA"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A5F65AB-45AE-F348-8DE6-0B15CA169524}"/>
              </a:ext>
            </a:extLst>
          </p:cNvPr>
          <p:cNvSpPr txBox="1">
            <a:spLocks/>
          </p:cNvSpPr>
          <p:nvPr/>
        </p:nvSpPr>
        <p:spPr>
          <a:xfrm>
            <a:off x="1119188" y="1770420"/>
            <a:ext cx="9752012" cy="49990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1800"/>
              </a:spcAft>
              <a:buFont typeface="Symbol" panose="05050102010706020507" pitchFamily="18" charset="2"/>
              <a:buChar char=""/>
            </a:pPr>
            <a:r>
              <a:rPr lang="en-CA" dirty="0" smtClean="0">
                <a:ea typeface="Times New Roman" panose="02020603050405020304" pitchFamily="18" charset="0"/>
                <a:cs typeface="Mangal" panose="02040503050203030202" pitchFamily="18" charset="0"/>
              </a:rPr>
              <a:t>Review organization practices</a:t>
            </a:r>
          </a:p>
          <a:p>
            <a:pPr marL="342900" indent="-342900">
              <a:lnSpc>
                <a:spcPct val="100000"/>
              </a:lnSpc>
              <a:spcBef>
                <a:spcPts val="0"/>
              </a:spcBef>
              <a:spcAft>
                <a:spcPts val="1800"/>
              </a:spcAft>
              <a:buFont typeface="Symbol" panose="05050102010706020507" pitchFamily="18" charset="2"/>
              <a:buChar char=""/>
            </a:pPr>
            <a:r>
              <a:rPr lang="en-CA" dirty="0" smtClean="0">
                <a:cs typeface="Mangal" panose="02040503050203030202" pitchFamily="18" charset="0"/>
              </a:rPr>
              <a:t>Conduct privacy impact assessments for new or changed systems and processes</a:t>
            </a:r>
          </a:p>
          <a:p>
            <a:pPr marL="342900" indent="-342900">
              <a:lnSpc>
                <a:spcPct val="100000"/>
              </a:lnSpc>
              <a:spcBef>
                <a:spcPts val="0"/>
              </a:spcBef>
              <a:spcAft>
                <a:spcPts val="1800"/>
              </a:spcAft>
              <a:buFont typeface="Symbol" panose="05050102010706020507" pitchFamily="18" charset="2"/>
              <a:buChar char=""/>
            </a:pPr>
            <a:r>
              <a:rPr lang="en-CA" dirty="0" smtClean="0">
                <a:cs typeface="Mangal" panose="02040503050203030202" pitchFamily="18" charset="0"/>
              </a:rPr>
              <a:t>Conduct security reviews, audits and penetration tests</a:t>
            </a:r>
          </a:p>
          <a:p>
            <a:pPr marL="342900" indent="-342900">
              <a:lnSpc>
                <a:spcPct val="100000"/>
              </a:lnSpc>
              <a:spcBef>
                <a:spcPts val="0"/>
              </a:spcBef>
              <a:spcAft>
                <a:spcPts val="1800"/>
              </a:spcAft>
              <a:buFont typeface="Symbol" panose="05050102010706020507" pitchFamily="18" charset="2"/>
              <a:buChar char=""/>
            </a:pPr>
            <a:r>
              <a:rPr lang="en-CA" dirty="0" smtClean="0">
                <a:cs typeface="Mangal" panose="02040503050203030202" pitchFamily="18" charset="0"/>
              </a:rPr>
              <a:t>Develop and implement policies and procedures</a:t>
            </a:r>
          </a:p>
          <a:p>
            <a:pPr marL="342900" indent="-342900">
              <a:lnSpc>
                <a:spcPct val="100000"/>
              </a:lnSpc>
              <a:spcBef>
                <a:spcPts val="0"/>
              </a:spcBef>
              <a:spcAft>
                <a:spcPts val="1800"/>
              </a:spcAft>
              <a:buFont typeface="Symbol" panose="05050102010706020507" pitchFamily="18" charset="2"/>
              <a:buChar char=""/>
            </a:pPr>
            <a:r>
              <a:rPr lang="en-CA" dirty="0" smtClean="0">
                <a:cs typeface="Mangal" panose="02040503050203030202" pitchFamily="18" charset="0"/>
              </a:rPr>
              <a:t>Implement staff training and awareness on systems, processes, policies and procedures</a:t>
            </a:r>
            <a:endParaRPr lang="en-CA" dirty="0"/>
          </a:p>
        </p:txBody>
      </p:sp>
      <p:sp>
        <p:nvSpPr>
          <p:cNvPr id="4" name="Slide Number Placeholder 3"/>
          <p:cNvSpPr>
            <a:spLocks noGrp="1"/>
          </p:cNvSpPr>
          <p:nvPr>
            <p:ph type="sldNum" sz="quarter" idx="12"/>
          </p:nvPr>
        </p:nvSpPr>
        <p:spPr/>
        <p:txBody>
          <a:bodyPr/>
          <a:lstStyle/>
          <a:p>
            <a:fld id="{F3952649-7580-4C51-ABB0-25D2CA115512}" type="slidenum">
              <a:rPr lang="en-CA" smtClean="0"/>
              <a:t>8</a:t>
            </a:fld>
            <a:endParaRPr lang="en-CA"/>
          </a:p>
        </p:txBody>
      </p:sp>
    </p:spTree>
    <p:extLst>
      <p:ext uri="{BB962C8B-B14F-4D97-AF65-F5344CB8AC3E}">
        <p14:creationId xmlns:p14="http://schemas.microsoft.com/office/powerpoint/2010/main" val="912855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61536-A7DF-2C44-9849-933E2E0607A9}"/>
              </a:ext>
            </a:extLst>
          </p:cNvPr>
          <p:cNvSpPr txBox="1">
            <a:spLocks/>
          </p:cNvSpPr>
          <p:nvPr/>
        </p:nvSpPr>
        <p:spPr>
          <a:xfrm>
            <a:off x="106951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CA" dirty="0" smtClean="0">
                <a:solidFill>
                  <a:schemeClr val="accent4"/>
                </a:solidFill>
              </a:rPr>
              <a:t>Duty to Protect</a:t>
            </a:r>
            <a:endParaRPr lang="en-CA" dirty="0">
              <a:solidFill>
                <a:schemeClr val="accent4"/>
              </a:solidFill>
            </a:endParaRPr>
          </a:p>
        </p:txBody>
      </p:sp>
      <p:sp>
        <p:nvSpPr>
          <p:cNvPr id="3" name="Content Placeholder 2">
            <a:extLst>
              <a:ext uri="{FF2B5EF4-FFF2-40B4-BE49-F238E27FC236}">
                <a16:creationId xmlns:a16="http://schemas.microsoft.com/office/drawing/2014/main" id="{0A5F65AB-45AE-F348-8DE6-0B15CA169524}"/>
              </a:ext>
            </a:extLst>
          </p:cNvPr>
          <p:cNvSpPr txBox="1">
            <a:spLocks/>
          </p:cNvSpPr>
          <p:nvPr/>
        </p:nvSpPr>
        <p:spPr>
          <a:xfrm>
            <a:off x="1119188" y="1770420"/>
            <a:ext cx="11072812" cy="49990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1800"/>
              </a:spcAft>
              <a:buFont typeface="Symbol" panose="05050102010706020507" pitchFamily="18" charset="2"/>
              <a:buChar char=""/>
            </a:pPr>
            <a:r>
              <a:rPr lang="en-CA" sz="3200" dirty="0" smtClean="0">
                <a:ea typeface="Times New Roman" panose="02020603050405020304" pitchFamily="18" charset="0"/>
                <a:cs typeface="Mangal" panose="02040503050203030202" pitchFamily="18" charset="0"/>
              </a:rPr>
              <a:t>Does a breach mean that you failed in the duty to protect health information?</a:t>
            </a:r>
          </a:p>
          <a:p>
            <a:pPr marL="1028700" lvl="1" indent="-342900">
              <a:lnSpc>
                <a:spcPct val="100000"/>
              </a:lnSpc>
              <a:spcBef>
                <a:spcPts val="0"/>
              </a:spcBef>
              <a:spcAft>
                <a:spcPts val="1800"/>
              </a:spcAft>
              <a:buFont typeface="Symbol" panose="05050102010706020507" pitchFamily="18" charset="2"/>
              <a:buChar char=""/>
            </a:pPr>
            <a:r>
              <a:rPr lang="en-CA" sz="3200" b="0" dirty="0" smtClean="0">
                <a:solidFill>
                  <a:schemeClr val="tx1">
                    <a:lumMod val="65000"/>
                    <a:lumOff val="35000"/>
                  </a:schemeClr>
                </a:solidFill>
                <a:ea typeface="Times New Roman" panose="02020603050405020304" pitchFamily="18" charset="0"/>
                <a:cs typeface="Mangal" panose="02040503050203030202" pitchFamily="18" charset="0"/>
              </a:rPr>
              <a:t>Yes and no</a:t>
            </a:r>
          </a:p>
          <a:p>
            <a:pPr marL="1028700" lvl="1" indent="-342900">
              <a:lnSpc>
                <a:spcPct val="100000"/>
              </a:lnSpc>
              <a:spcBef>
                <a:spcPts val="0"/>
              </a:spcBef>
              <a:spcAft>
                <a:spcPts val="1800"/>
              </a:spcAft>
              <a:buFont typeface="Symbol" panose="05050102010706020507" pitchFamily="18" charset="2"/>
              <a:buChar char=""/>
            </a:pPr>
            <a:r>
              <a:rPr lang="en-CA" sz="3200" b="0" dirty="0" smtClean="0">
                <a:solidFill>
                  <a:schemeClr val="tx1">
                    <a:lumMod val="65000"/>
                    <a:lumOff val="35000"/>
                  </a:schemeClr>
                </a:solidFill>
                <a:ea typeface="Times New Roman" panose="02020603050405020304" pitchFamily="18" charset="0"/>
                <a:cs typeface="Mangal" panose="02040503050203030202" pitchFamily="18" charset="0"/>
              </a:rPr>
              <a:t>Breaches may occur despite </a:t>
            </a:r>
            <a:r>
              <a:rPr lang="en-CA" sz="3200" dirty="0" smtClean="0">
                <a:solidFill>
                  <a:schemeClr val="tx1">
                    <a:lumMod val="65000"/>
                    <a:lumOff val="35000"/>
                  </a:schemeClr>
                </a:solidFill>
                <a:ea typeface="Times New Roman" panose="02020603050405020304" pitchFamily="18" charset="0"/>
                <a:cs typeface="Mangal" panose="02040503050203030202" pitchFamily="18" charset="0"/>
              </a:rPr>
              <a:t>reasonable</a:t>
            </a:r>
            <a:r>
              <a:rPr lang="en-CA" sz="3200" b="0" dirty="0" smtClean="0">
                <a:solidFill>
                  <a:schemeClr val="tx1">
                    <a:lumMod val="65000"/>
                    <a:lumOff val="35000"/>
                  </a:schemeClr>
                </a:solidFill>
                <a:ea typeface="Times New Roman" panose="02020603050405020304" pitchFamily="18" charset="0"/>
                <a:cs typeface="Mangal" panose="02040503050203030202" pitchFamily="18" charset="0"/>
              </a:rPr>
              <a:t> safeguards</a:t>
            </a:r>
          </a:p>
          <a:p>
            <a:pPr marL="1028700" lvl="1" indent="-342900">
              <a:lnSpc>
                <a:spcPct val="100000"/>
              </a:lnSpc>
              <a:spcBef>
                <a:spcPts val="0"/>
              </a:spcBef>
              <a:spcAft>
                <a:spcPts val="1800"/>
              </a:spcAft>
              <a:buFont typeface="Symbol" panose="05050102010706020507" pitchFamily="18" charset="2"/>
              <a:buChar char=""/>
            </a:pPr>
            <a:r>
              <a:rPr lang="en-CA" sz="3200" b="0" dirty="0" smtClean="0">
                <a:solidFill>
                  <a:schemeClr val="tx1">
                    <a:lumMod val="65000"/>
                    <a:lumOff val="35000"/>
                  </a:schemeClr>
                </a:solidFill>
                <a:ea typeface="Times New Roman" panose="02020603050405020304" pitchFamily="18" charset="0"/>
                <a:cs typeface="Mangal" panose="02040503050203030202" pitchFamily="18" charset="0"/>
              </a:rPr>
              <a:t>Breaches may reveal gaps in privacy and security arrangements that should or must be addressed in response to a breach</a:t>
            </a:r>
            <a:endParaRPr lang="en-CA" sz="3200" b="0"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F3952649-7580-4C51-ABB0-25D2CA115512}" type="slidenum">
              <a:rPr lang="en-CA" smtClean="0"/>
              <a:t>9</a:t>
            </a:fld>
            <a:endParaRPr lang="en-CA"/>
          </a:p>
        </p:txBody>
      </p:sp>
    </p:spTree>
    <p:extLst>
      <p:ext uri="{BB962C8B-B14F-4D97-AF65-F5344CB8AC3E}">
        <p14:creationId xmlns:p14="http://schemas.microsoft.com/office/powerpoint/2010/main" val="3486391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IPC Title Slide-blue">
  <a:themeElements>
    <a:clrScheme name="OIPC">
      <a:dk1>
        <a:srgbClr val="000000"/>
      </a:dk1>
      <a:lt1>
        <a:srgbClr val="FFFFFF"/>
      </a:lt1>
      <a:dk2>
        <a:srgbClr val="44546A"/>
      </a:dk2>
      <a:lt2>
        <a:srgbClr val="E7E6E6"/>
      </a:lt2>
      <a:accent1>
        <a:srgbClr val="159688"/>
      </a:accent1>
      <a:accent2>
        <a:srgbClr val="92434B"/>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dget Presentation - TemplateDesign" id="{F67764D4-59B6-E94A-AC4C-364AB4EA0BF9}" vid="{AB1F0EDA-D66F-BE4F-9E4C-B0F9B392274B}"/>
    </a:ext>
  </a:extLst>
</a:theme>
</file>

<file path=ppt/theme/theme10.xml><?xml version="1.0" encoding="utf-8"?>
<a:theme xmlns:a="http://schemas.openxmlformats.org/drawingml/2006/main" name="1_OIPC Last Slide-blue">
  <a:themeElements>
    <a:clrScheme name="OIPC">
      <a:dk1>
        <a:srgbClr val="000000"/>
      </a:dk1>
      <a:lt1>
        <a:srgbClr val="FFFFFF"/>
      </a:lt1>
      <a:dk2>
        <a:srgbClr val="44546A"/>
      </a:dk2>
      <a:lt2>
        <a:srgbClr val="E7E6E6"/>
      </a:lt2>
      <a:accent1>
        <a:srgbClr val="159688"/>
      </a:accent1>
      <a:accent2>
        <a:srgbClr val="92434B"/>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dget Presentation - TemplateDesign" id="{F67764D4-59B6-E94A-AC4C-364AB4EA0BF9}" vid="{AB1F0EDA-D66F-BE4F-9E4C-B0F9B392274B}"/>
    </a:ext>
  </a:extLst>
</a:theme>
</file>

<file path=ppt/theme/theme11.xml><?xml version="1.0" encoding="utf-8"?>
<a:theme xmlns:a="http://schemas.openxmlformats.org/drawingml/2006/main" name="2_OIPC Last Slide-lime">
  <a:themeElements>
    <a:clrScheme name="OIPC">
      <a:dk1>
        <a:srgbClr val="000000"/>
      </a:dk1>
      <a:lt1>
        <a:srgbClr val="FFFFFF"/>
      </a:lt1>
      <a:dk2>
        <a:srgbClr val="44546A"/>
      </a:dk2>
      <a:lt2>
        <a:srgbClr val="E7E6E6"/>
      </a:lt2>
      <a:accent1>
        <a:srgbClr val="159688"/>
      </a:accent1>
      <a:accent2>
        <a:srgbClr val="92434B"/>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dget Presentation - TemplateDesign" id="{F67764D4-59B6-E94A-AC4C-364AB4EA0BF9}" vid="{AB1F0EDA-D66F-BE4F-9E4C-B0F9B392274B}"/>
    </a:ext>
  </a:extLst>
</a:theme>
</file>

<file path=ppt/theme/theme12.xml><?xml version="1.0" encoding="utf-8"?>
<a:theme xmlns:a="http://schemas.openxmlformats.org/drawingml/2006/main" name="3_OIPC Last Slide-orange">
  <a:themeElements>
    <a:clrScheme name="OIPC">
      <a:dk1>
        <a:srgbClr val="000000"/>
      </a:dk1>
      <a:lt1>
        <a:srgbClr val="FFFFFF"/>
      </a:lt1>
      <a:dk2>
        <a:srgbClr val="44546A"/>
      </a:dk2>
      <a:lt2>
        <a:srgbClr val="E7E6E6"/>
      </a:lt2>
      <a:accent1>
        <a:srgbClr val="159688"/>
      </a:accent1>
      <a:accent2>
        <a:srgbClr val="92434B"/>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dget Presentation - TemplateDesign" id="{F67764D4-59B6-E94A-AC4C-364AB4EA0BF9}" vid="{AB1F0EDA-D66F-BE4F-9E4C-B0F9B392274B}"/>
    </a:ext>
  </a:extLst>
</a:theme>
</file>

<file path=ppt/theme/theme13.xml><?xml version="1.0" encoding="utf-8"?>
<a:theme xmlns:a="http://schemas.openxmlformats.org/drawingml/2006/main" name="4_OIPC Last Slide-pink">
  <a:themeElements>
    <a:clrScheme name="OIPC">
      <a:dk1>
        <a:srgbClr val="000000"/>
      </a:dk1>
      <a:lt1>
        <a:srgbClr val="FFFFFF"/>
      </a:lt1>
      <a:dk2>
        <a:srgbClr val="44546A"/>
      </a:dk2>
      <a:lt2>
        <a:srgbClr val="E7E6E6"/>
      </a:lt2>
      <a:accent1>
        <a:srgbClr val="159688"/>
      </a:accent1>
      <a:accent2>
        <a:srgbClr val="92434B"/>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dget Presentation - TemplateDesign" id="{F67764D4-59B6-E94A-AC4C-364AB4EA0BF9}" vid="{AB1F0EDA-D66F-BE4F-9E4C-B0F9B392274B}"/>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IPC Title Slide-lime">
  <a:themeElements>
    <a:clrScheme name="OIPC">
      <a:dk1>
        <a:srgbClr val="000000"/>
      </a:dk1>
      <a:lt1>
        <a:srgbClr val="FFFFFF"/>
      </a:lt1>
      <a:dk2>
        <a:srgbClr val="44546A"/>
      </a:dk2>
      <a:lt2>
        <a:srgbClr val="E7E6E6"/>
      </a:lt2>
      <a:accent1>
        <a:srgbClr val="159688"/>
      </a:accent1>
      <a:accent2>
        <a:srgbClr val="92434B"/>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dget Presentation - TemplateDesign" id="{F67764D4-59B6-E94A-AC4C-364AB4EA0BF9}" vid="{AB1F0EDA-D66F-BE4F-9E4C-B0F9B392274B}"/>
    </a:ext>
  </a:extLst>
</a:theme>
</file>

<file path=ppt/theme/theme3.xml><?xml version="1.0" encoding="utf-8"?>
<a:theme xmlns:a="http://schemas.openxmlformats.org/drawingml/2006/main" name="3_OIPC Title Slide-orange">
  <a:themeElements>
    <a:clrScheme name="OIPC">
      <a:dk1>
        <a:srgbClr val="000000"/>
      </a:dk1>
      <a:lt1>
        <a:srgbClr val="FFFFFF"/>
      </a:lt1>
      <a:dk2>
        <a:srgbClr val="44546A"/>
      </a:dk2>
      <a:lt2>
        <a:srgbClr val="E7E6E6"/>
      </a:lt2>
      <a:accent1>
        <a:srgbClr val="159688"/>
      </a:accent1>
      <a:accent2>
        <a:srgbClr val="92434B"/>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dget Presentation - TemplateDesign" id="{F67764D4-59B6-E94A-AC4C-364AB4EA0BF9}" vid="{AB1F0EDA-D66F-BE4F-9E4C-B0F9B392274B}"/>
    </a:ext>
  </a:extLst>
</a:theme>
</file>

<file path=ppt/theme/theme4.xml><?xml version="1.0" encoding="utf-8"?>
<a:theme xmlns:a="http://schemas.openxmlformats.org/drawingml/2006/main" name="4_OIPC Title Slide-pink">
  <a:themeElements>
    <a:clrScheme name="OIPC">
      <a:dk1>
        <a:srgbClr val="000000"/>
      </a:dk1>
      <a:lt1>
        <a:srgbClr val="FFFFFF"/>
      </a:lt1>
      <a:dk2>
        <a:srgbClr val="44546A"/>
      </a:dk2>
      <a:lt2>
        <a:srgbClr val="E7E6E6"/>
      </a:lt2>
      <a:accent1>
        <a:srgbClr val="159688"/>
      </a:accent1>
      <a:accent2>
        <a:srgbClr val="92434B"/>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dget Presentation - TemplateDesign" id="{F67764D4-59B6-E94A-AC4C-364AB4EA0BF9}" vid="{AB1F0EDA-D66F-BE4F-9E4C-B0F9B392274B}"/>
    </a:ext>
  </a:extLst>
</a:theme>
</file>

<file path=ppt/theme/theme5.xml><?xml version="1.0" encoding="utf-8"?>
<a:theme xmlns:a="http://schemas.openxmlformats.org/drawingml/2006/main" name="OIPC 1">
  <a:themeElements>
    <a:clrScheme name="OIPC">
      <a:dk1>
        <a:srgbClr val="000000"/>
      </a:dk1>
      <a:lt1>
        <a:srgbClr val="FFFFFF"/>
      </a:lt1>
      <a:dk2>
        <a:srgbClr val="44546A"/>
      </a:dk2>
      <a:lt2>
        <a:srgbClr val="E7E6E6"/>
      </a:lt2>
      <a:accent1>
        <a:srgbClr val="159688"/>
      </a:accent1>
      <a:accent2>
        <a:srgbClr val="92434B"/>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dget Presentation - TemplateDesign" id="{F67764D4-59B6-E94A-AC4C-364AB4EA0BF9}" vid="{AB1F0EDA-D66F-BE4F-9E4C-B0F9B392274B}"/>
    </a:ext>
  </a:extLst>
</a:theme>
</file>

<file path=ppt/theme/theme6.xml><?xml version="1.0" encoding="utf-8"?>
<a:theme xmlns:a="http://schemas.openxmlformats.org/drawingml/2006/main" name="OIPC 2">
  <a:themeElements>
    <a:clrScheme name="OIPC">
      <a:dk1>
        <a:srgbClr val="000000"/>
      </a:dk1>
      <a:lt1>
        <a:srgbClr val="FFFFFF"/>
      </a:lt1>
      <a:dk2>
        <a:srgbClr val="44546A"/>
      </a:dk2>
      <a:lt2>
        <a:srgbClr val="E7E6E6"/>
      </a:lt2>
      <a:accent1>
        <a:srgbClr val="159688"/>
      </a:accent1>
      <a:accent2>
        <a:srgbClr val="92434B"/>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dget Presentation - TemplateDesign" id="{F67764D4-59B6-E94A-AC4C-364AB4EA0BF9}" vid="{AB1F0EDA-D66F-BE4F-9E4C-B0F9B392274B}"/>
    </a:ext>
  </a:extLst>
</a:theme>
</file>

<file path=ppt/theme/theme7.xml><?xml version="1.0" encoding="utf-8"?>
<a:theme xmlns:a="http://schemas.openxmlformats.org/drawingml/2006/main" name="OIPC 3">
  <a:themeElements>
    <a:clrScheme name="OIPC">
      <a:dk1>
        <a:srgbClr val="000000"/>
      </a:dk1>
      <a:lt1>
        <a:srgbClr val="FFFFFF"/>
      </a:lt1>
      <a:dk2>
        <a:srgbClr val="44546A"/>
      </a:dk2>
      <a:lt2>
        <a:srgbClr val="E7E6E6"/>
      </a:lt2>
      <a:accent1>
        <a:srgbClr val="159688"/>
      </a:accent1>
      <a:accent2>
        <a:srgbClr val="92434B"/>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dget Presentation - TemplateDesign" id="{F67764D4-59B6-E94A-AC4C-364AB4EA0BF9}" vid="{AB1F0EDA-D66F-BE4F-9E4C-B0F9B392274B}"/>
    </a:ext>
  </a:extLst>
</a:theme>
</file>

<file path=ppt/theme/theme8.xml><?xml version="1.0" encoding="utf-8"?>
<a:theme xmlns:a="http://schemas.openxmlformats.org/drawingml/2006/main" name="OIPC 4">
  <a:themeElements>
    <a:clrScheme name="OIPC">
      <a:dk1>
        <a:srgbClr val="000000"/>
      </a:dk1>
      <a:lt1>
        <a:srgbClr val="FFFFFF"/>
      </a:lt1>
      <a:dk2>
        <a:srgbClr val="44546A"/>
      </a:dk2>
      <a:lt2>
        <a:srgbClr val="E7E6E6"/>
      </a:lt2>
      <a:accent1>
        <a:srgbClr val="159688"/>
      </a:accent1>
      <a:accent2>
        <a:srgbClr val="92434B"/>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dget Presentation - TemplateDesign" id="{F67764D4-59B6-E94A-AC4C-364AB4EA0BF9}" vid="{AB1F0EDA-D66F-BE4F-9E4C-B0F9B392274B}"/>
    </a:ext>
  </a:extLst>
</a:theme>
</file>

<file path=ppt/theme/theme9.xml><?xml version="1.0" encoding="utf-8"?>
<a:theme xmlns:a="http://schemas.openxmlformats.org/drawingml/2006/main" name="OIPC Last Slide-green">
  <a:themeElements>
    <a:clrScheme name="OIPC">
      <a:dk1>
        <a:srgbClr val="000000"/>
      </a:dk1>
      <a:lt1>
        <a:srgbClr val="FFFFFF"/>
      </a:lt1>
      <a:dk2>
        <a:srgbClr val="44546A"/>
      </a:dk2>
      <a:lt2>
        <a:srgbClr val="E7E6E6"/>
      </a:lt2>
      <a:accent1>
        <a:srgbClr val="159688"/>
      </a:accent1>
      <a:accent2>
        <a:srgbClr val="92434B"/>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dget Presentation - TemplateDesign" id="{F67764D4-59B6-E94A-AC4C-364AB4EA0BF9}" vid="{AB1F0EDA-D66F-BE4F-9E4C-B0F9B392274B}"/>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3014</Words>
  <Application>Microsoft Office PowerPoint</Application>
  <PresentationFormat>Widescreen</PresentationFormat>
  <Paragraphs>258</Paragraphs>
  <Slides>21</Slides>
  <Notes>21</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21</vt:i4>
      </vt:variant>
    </vt:vector>
  </HeadingPairs>
  <TitlesOfParts>
    <vt:vector size="39" baseType="lpstr">
      <vt:lpstr>Arial</vt:lpstr>
      <vt:lpstr>Calibri</vt:lpstr>
      <vt:lpstr>Mangal</vt:lpstr>
      <vt:lpstr>Symbol</vt:lpstr>
      <vt:lpstr>Times New Roman</vt:lpstr>
      <vt:lpstr>1_OIPC Title Slide-blue</vt:lpstr>
      <vt:lpstr>2_OIPC Title Slide-lime</vt:lpstr>
      <vt:lpstr>3_OIPC Title Slide-orange</vt:lpstr>
      <vt:lpstr>4_OIPC Title Slide-pink</vt:lpstr>
      <vt:lpstr>OIPC 1</vt:lpstr>
      <vt:lpstr>OIPC 2</vt:lpstr>
      <vt:lpstr>OIPC 3</vt:lpstr>
      <vt:lpstr>OIPC 4</vt:lpstr>
      <vt:lpstr>OIPC Last Slide-green</vt:lpstr>
      <vt:lpstr>1_OIPC Last Slide-blue</vt:lpstr>
      <vt:lpstr>2_OIPC Last Slide-lime</vt:lpstr>
      <vt:lpstr>3_OIPC Last Slide-orange</vt:lpstr>
      <vt:lpstr>4_OIPC Last Slide-pink</vt:lpstr>
      <vt:lpstr>PowerPoint Presentation</vt:lpstr>
      <vt:lpstr>Disclaimer</vt:lpstr>
      <vt:lpstr>What is a Privacy Breach under the HIA?</vt:lpstr>
      <vt:lpstr>Mandatory Breach Notification and Reporting</vt:lpstr>
      <vt:lpstr>Determining Risk of Harm</vt:lpstr>
      <vt:lpstr>Offences and Penalties</vt:lpstr>
      <vt:lpstr>Common Breaches Reported to the OIPC</vt:lpstr>
      <vt:lpstr>PowerPoint Presentation</vt:lpstr>
      <vt:lpstr>PowerPoint Presentation</vt:lpstr>
      <vt:lpstr>PowerPoint Presentation</vt:lpstr>
      <vt:lpstr>PowerPoint Presentation</vt:lpstr>
      <vt:lpstr>Steps to Respond to Privacy Breaches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2018-08-30T20:13:37Z</dcterms:created>
  <dcterms:modified xsi:type="dcterms:W3CDTF">2018-08-30T20:13:43Z</dcterms:modified>
</cp:coreProperties>
</file>